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Corsiva"/>
      <p:regular r:id="rId43"/>
      <p:bold r:id="rId44"/>
      <p:italic r:id="rId45"/>
      <p:boldItalic r:id="rId46"/>
    </p:embeddedFont>
    <p:embeddedFont>
      <p:font typeface="Economica"/>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Corsiva-bold.fntdata"/><Relationship Id="rId43" Type="http://schemas.openxmlformats.org/officeDocument/2006/relationships/font" Target="fonts/Corsiva-regular.fntdata"/><Relationship Id="rId46" Type="http://schemas.openxmlformats.org/officeDocument/2006/relationships/font" Target="fonts/Corsiva-boldItalic.fntdata"/><Relationship Id="rId45" Type="http://schemas.openxmlformats.org/officeDocument/2006/relationships/font" Target="fonts/Corsiva-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regular.fntdata"/><Relationship Id="rId50" Type="http://schemas.openxmlformats.org/officeDocument/2006/relationships/font" Target="fonts/Economica-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1" name="Shape 301"/>
        <p:cNvGrpSpPr/>
        <p:nvPr/>
      </p:nvGrpSpPr>
      <p:grpSpPr>
        <a:xfrm>
          <a:off x="0" y="0"/>
          <a:ext cx="0" cy="0"/>
          <a:chOff x="0" y="0"/>
          <a:chExt cx="0" cy="0"/>
        </a:xfrm>
      </p:grpSpPr>
      <p:sp>
        <p:nvSpPr>
          <p:cNvPr id="302" name="Shape 3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0" name="Shape 310"/>
        <p:cNvGrpSpPr/>
        <p:nvPr/>
      </p:nvGrpSpPr>
      <p:grpSpPr>
        <a:xfrm>
          <a:off x="0" y="0"/>
          <a:ext cx="0" cy="0"/>
          <a:chOff x="0" y="0"/>
          <a:chExt cx="0" cy="0"/>
        </a:xfrm>
      </p:grpSpPr>
      <p:sp>
        <p:nvSpPr>
          <p:cNvPr id="311" name="Shape 3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8" name="Shape 318"/>
        <p:cNvGrpSpPr/>
        <p:nvPr/>
      </p:nvGrpSpPr>
      <p:grpSpPr>
        <a:xfrm>
          <a:off x="0" y="0"/>
          <a:ext cx="0" cy="0"/>
          <a:chOff x="0" y="0"/>
          <a:chExt cx="0" cy="0"/>
        </a:xfrm>
      </p:grpSpPr>
      <p:sp>
        <p:nvSpPr>
          <p:cNvPr id="319" name="Shape 3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7" name="Shape 327"/>
        <p:cNvGrpSpPr/>
        <p:nvPr/>
      </p:nvGrpSpPr>
      <p:grpSpPr>
        <a:xfrm>
          <a:off x="0" y="0"/>
          <a:ext cx="0" cy="0"/>
          <a:chOff x="0" y="0"/>
          <a:chExt cx="0" cy="0"/>
        </a:xfrm>
      </p:grpSpPr>
      <p:sp>
        <p:nvSpPr>
          <p:cNvPr id="328" name="Shape 328"/>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 name="Shape 121"/>
        <p:cNvGrpSpPr/>
        <p:nvPr/>
      </p:nvGrpSpPr>
      <p:grpSpPr>
        <a:xfrm>
          <a:off x="0" y="0"/>
          <a:ext cx="0" cy="0"/>
          <a:chOff x="0" y="0"/>
          <a:chExt cx="0" cy="0"/>
        </a:xfrm>
      </p:grpSpPr>
      <p:sp>
        <p:nvSpPr>
          <p:cNvPr id="122" name="Shape 122"/>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23" name="Shape 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62" y="685800"/>
            <a:ext cx="6096299"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1" name="Shape 11"/>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rgbClr val="FFC107"/>
            </a:solidFill>
            <a:prstDash val="solid"/>
            <a:miter/>
            <a:headEnd len="med" w="med" type="none"/>
            <a:tailEnd len="med" w="med" type="none"/>
          </a:ln>
        </p:spPr>
      </p:sp>
      <p:sp>
        <p:nvSpPr>
          <p:cNvPr id="12" name="Shape 12"/>
          <p:cNvSpPr txBox="1"/>
          <p:nvPr>
            <p:ph type="ctrTitle"/>
          </p:nvPr>
        </p:nvSpPr>
        <p:spPr>
          <a:xfrm>
            <a:off x="2906600" y="1525705"/>
            <a:ext cx="3054600" cy="1537199"/>
          </a:xfrm>
          <a:prstGeom prst="rect">
            <a:avLst/>
          </a:prstGeom>
        </p:spPr>
        <p:txBody>
          <a:bodyPr anchorCtr="0" anchor="b"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13" name="Shape 13"/>
          <p:cNvSpPr txBox="1"/>
          <p:nvPr>
            <p:ph idx="1" type="subTitle"/>
          </p:nvPr>
        </p:nvSpPr>
        <p:spPr>
          <a:xfrm>
            <a:off x="3044700" y="3116580"/>
            <a:ext cx="3054600" cy="7014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pic>
        <p:nvPicPr>
          <p:cNvPr id="14" name="Shape 14"/>
          <p:cNvPicPr preferRelativeResize="0"/>
          <p:nvPr/>
        </p:nvPicPr>
        <p:blipFill>
          <a:blip r:embed="rId2">
            <a:alphaModFix/>
          </a:blip>
          <a:stretch>
            <a:fillRect/>
          </a:stretch>
        </p:blipFill>
        <p:spPr>
          <a:xfrm>
            <a:off x="65774" y="4298450"/>
            <a:ext cx="811220" cy="5688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4" name="Shape 44"/>
        <p:cNvGrpSpPr/>
        <p:nvPr/>
      </p:nvGrpSpPr>
      <p:grpSpPr>
        <a:xfrm>
          <a:off x="0" y="0"/>
          <a:ext cx="0" cy="0"/>
          <a:chOff x="0" y="0"/>
          <a:chExt cx="0" cy="0"/>
        </a:xfrm>
      </p:grpSpPr>
      <p:sp>
        <p:nvSpPr>
          <p:cNvPr id="45" name="Shape 45"/>
          <p:cNvSpPr txBox="1"/>
          <p:nvPr>
            <p:ph idx="1" type="body"/>
          </p:nvPr>
        </p:nvSpPr>
        <p:spPr>
          <a:xfrm>
            <a:off x="319500" y="42189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46" name="Shape 46"/>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7" name="Shape 47"/>
        <p:cNvGrpSpPr/>
        <p:nvPr/>
      </p:nvGrpSpPr>
      <p:grpSpPr>
        <a:xfrm>
          <a:off x="0" y="0"/>
          <a:ext cx="0" cy="0"/>
          <a:chOff x="0" y="0"/>
          <a:chExt cx="0" cy="0"/>
        </a:xfrm>
      </p:grpSpPr>
      <p:sp>
        <p:nvSpPr>
          <p:cNvPr id="48" name="Shape 48"/>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49" name="Shape 49"/>
          <p:cNvSpPr txBox="1"/>
          <p:nvPr>
            <p:ph type="title"/>
          </p:nvPr>
        </p:nvSpPr>
        <p:spPr>
          <a:xfrm>
            <a:off x="311700" y="957125"/>
            <a:ext cx="8520600" cy="2128800"/>
          </a:xfrm>
          <a:prstGeom prst="rect">
            <a:avLst/>
          </a:prstGeom>
        </p:spPr>
        <p:txBody>
          <a:bodyPr anchorCtr="0" anchor="ctr" bIns="91425" lIns="91425" rIns="91425" tIns="91425"/>
          <a:lstStyle>
            <a:lvl1pPr lvl="0" algn="ctr">
              <a:spcBef>
                <a:spcPts val="0"/>
              </a:spcBef>
              <a:buSzPct val="100000"/>
              <a:defRPr sz="16000"/>
            </a:lvl1pPr>
            <a:lvl2pPr lvl="1" algn="ctr">
              <a:spcBef>
                <a:spcPts val="0"/>
              </a:spcBef>
              <a:buClr>
                <a:schemeClr val="lt2"/>
              </a:buClr>
              <a:buSzPct val="100000"/>
              <a:defRPr sz="16000">
                <a:solidFill>
                  <a:schemeClr val="lt2"/>
                </a:solidFill>
              </a:defRPr>
            </a:lvl2pPr>
            <a:lvl3pPr lvl="2" algn="ctr">
              <a:spcBef>
                <a:spcPts val="0"/>
              </a:spcBef>
              <a:buClr>
                <a:schemeClr val="lt2"/>
              </a:buClr>
              <a:buSzPct val="100000"/>
              <a:defRPr sz="16000">
                <a:solidFill>
                  <a:schemeClr val="lt2"/>
                </a:solidFill>
              </a:defRPr>
            </a:lvl3pPr>
            <a:lvl4pPr lvl="3" algn="ctr">
              <a:spcBef>
                <a:spcPts val="0"/>
              </a:spcBef>
              <a:buClr>
                <a:schemeClr val="lt2"/>
              </a:buClr>
              <a:buSzPct val="100000"/>
              <a:defRPr sz="16000">
                <a:solidFill>
                  <a:schemeClr val="lt2"/>
                </a:solidFill>
              </a:defRPr>
            </a:lvl4pPr>
            <a:lvl5pPr lvl="4" algn="ctr">
              <a:spcBef>
                <a:spcPts val="0"/>
              </a:spcBef>
              <a:buClr>
                <a:schemeClr val="lt2"/>
              </a:buClr>
              <a:buSzPct val="100000"/>
              <a:defRPr sz="16000">
                <a:solidFill>
                  <a:schemeClr val="lt2"/>
                </a:solidFill>
              </a:defRPr>
            </a:lvl5pPr>
            <a:lvl6pPr lvl="5" algn="ctr">
              <a:spcBef>
                <a:spcPts val="0"/>
              </a:spcBef>
              <a:buClr>
                <a:schemeClr val="lt2"/>
              </a:buClr>
              <a:buSzPct val="100000"/>
              <a:defRPr sz="16000">
                <a:solidFill>
                  <a:schemeClr val="lt2"/>
                </a:solidFill>
              </a:defRPr>
            </a:lvl6pPr>
            <a:lvl7pPr lvl="6" algn="ctr">
              <a:spcBef>
                <a:spcPts val="0"/>
              </a:spcBef>
              <a:buClr>
                <a:schemeClr val="lt2"/>
              </a:buClr>
              <a:buSzPct val="100000"/>
              <a:defRPr sz="16000">
                <a:solidFill>
                  <a:schemeClr val="lt2"/>
                </a:solidFill>
              </a:defRPr>
            </a:lvl7pPr>
            <a:lvl8pPr lvl="7" algn="ctr">
              <a:spcBef>
                <a:spcPts val="0"/>
              </a:spcBef>
              <a:buClr>
                <a:schemeClr val="lt2"/>
              </a:buClr>
              <a:buSzPct val="100000"/>
              <a:defRPr sz="16000">
                <a:solidFill>
                  <a:schemeClr val="lt2"/>
                </a:solidFill>
              </a:defRPr>
            </a:lvl8pPr>
            <a:lvl9pPr lvl="8" algn="ctr">
              <a:spcBef>
                <a:spcPts val="0"/>
              </a:spcBef>
              <a:buClr>
                <a:schemeClr val="lt2"/>
              </a:buClr>
              <a:buSzPct val="100000"/>
              <a:defRPr sz="16000">
                <a:solidFill>
                  <a:schemeClr val="lt2"/>
                </a:solidFill>
              </a:defRPr>
            </a:lvl9pPr>
          </a:lstStyle>
          <a:p/>
        </p:txBody>
      </p:sp>
      <p:sp>
        <p:nvSpPr>
          <p:cNvPr id="50" name="Shape 50"/>
          <p:cNvSpPr txBox="1"/>
          <p:nvPr>
            <p:ph idx="1" type="body"/>
          </p:nvPr>
        </p:nvSpPr>
        <p:spPr>
          <a:xfrm>
            <a:off x="311700" y="3162000"/>
            <a:ext cx="85206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55" name="Shape 55"/>
        <p:cNvGrpSpPr/>
        <p:nvPr/>
      </p:nvGrpSpPr>
      <p:grpSpPr>
        <a:xfrm>
          <a:off x="0" y="0"/>
          <a:ext cx="0" cy="0"/>
          <a:chOff x="0" y="0"/>
          <a:chExt cx="0" cy="0"/>
        </a:xfrm>
      </p:grpSpPr>
      <p:sp>
        <p:nvSpPr>
          <p:cNvPr id="56" name="Shape 56"/>
          <p:cNvSpPr/>
          <p:nvPr/>
        </p:nvSpPr>
        <p:spPr>
          <a:xfrm>
            <a:off x="2744012" y="756700"/>
            <a:ext cx="1081625" cy="1124950"/>
          </a:xfrm>
          <a:custGeom>
            <a:pathLst>
              <a:path extrusionOk="0" h="44998" w="43265">
                <a:moveTo>
                  <a:pt x="0" y="44998"/>
                </a:moveTo>
                <a:lnTo>
                  <a:pt x="0" y="0"/>
                </a:lnTo>
                <a:lnTo>
                  <a:pt x="43265" y="0"/>
                </a:lnTo>
              </a:path>
            </a:pathLst>
          </a:custGeom>
          <a:noFill/>
          <a:ln cap="flat" cmpd="sng" w="28575">
            <a:solidFill>
              <a:srgbClr val="FFE57F"/>
            </a:solidFill>
            <a:prstDash val="solid"/>
            <a:miter/>
            <a:headEnd len="med" w="med" type="none"/>
            <a:tailEnd len="med" w="med" type="none"/>
          </a:ln>
        </p:spPr>
      </p:sp>
      <p:sp>
        <p:nvSpPr>
          <p:cNvPr id="57" name="Shape 57"/>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rgbClr val="FFE57F"/>
            </a:solidFill>
            <a:prstDash val="solid"/>
            <a:miter/>
            <a:headEnd len="med" w="med" type="none"/>
            <a:tailEnd len="med" w="med" type="none"/>
          </a:ln>
        </p:spPr>
      </p:sp>
      <p:sp>
        <p:nvSpPr>
          <p:cNvPr id="58" name="Shape 58"/>
          <p:cNvSpPr txBox="1"/>
          <p:nvPr>
            <p:ph type="ctrTitle"/>
          </p:nvPr>
        </p:nvSpPr>
        <p:spPr>
          <a:xfrm>
            <a:off x="2906600" y="1525705"/>
            <a:ext cx="3054600" cy="1537199"/>
          </a:xfrm>
          <a:prstGeom prst="rect">
            <a:avLst/>
          </a:prstGeom>
        </p:spPr>
        <p:txBody>
          <a:bodyPr anchorCtr="0" anchor="b"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
        <p:nvSpPr>
          <p:cNvPr id="59" name="Shape 59"/>
          <p:cNvSpPr txBox="1"/>
          <p:nvPr>
            <p:ph idx="1" type="subTitle"/>
          </p:nvPr>
        </p:nvSpPr>
        <p:spPr>
          <a:xfrm>
            <a:off x="3044700" y="3116580"/>
            <a:ext cx="3054600" cy="7014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Economica"/>
              <a:buNone/>
              <a:defRPr sz="21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1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1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1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1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1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1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1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100">
                <a:latin typeface="Economica"/>
                <a:ea typeface="Economica"/>
                <a:cs typeface="Economica"/>
                <a:sym typeface="Economica"/>
              </a:defRPr>
            </a:lvl9pPr>
          </a:lstStyle>
          <a:p/>
        </p:txBody>
      </p:sp>
      <p:pic>
        <p:nvPicPr>
          <p:cNvPr id="60" name="Shape 60"/>
          <p:cNvPicPr preferRelativeResize="0"/>
          <p:nvPr/>
        </p:nvPicPr>
        <p:blipFill>
          <a:blip r:embed="rId2">
            <a:alphaModFix/>
          </a:blip>
          <a:stretch>
            <a:fillRect/>
          </a:stretch>
        </p:blipFill>
        <p:spPr>
          <a:xfrm>
            <a:off x="65774" y="4298450"/>
            <a:ext cx="811220" cy="56881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61" name="Shape 61"/>
        <p:cNvGrpSpPr/>
        <p:nvPr/>
      </p:nvGrpSpPr>
      <p:grpSpPr>
        <a:xfrm>
          <a:off x="0" y="0"/>
          <a:ext cx="0" cy="0"/>
          <a:chOff x="0" y="0"/>
          <a:chExt cx="0" cy="0"/>
        </a:xfrm>
      </p:grpSpPr>
      <p:sp>
        <p:nvSpPr>
          <p:cNvPr id="62" name="Shape 62"/>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63" name="Shape 63"/>
        <p:cNvGrpSpPr/>
        <p:nvPr/>
      </p:nvGrpSpPr>
      <p:grpSpPr>
        <a:xfrm>
          <a:off x="0" y="0"/>
          <a:ext cx="0" cy="0"/>
          <a:chOff x="0" y="0"/>
          <a:chExt cx="0" cy="0"/>
        </a:xfrm>
      </p:grpSpPr>
      <p:sp>
        <p:nvSpPr>
          <p:cNvPr id="64" name="Shape 64"/>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65" name="Shape 65"/>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66" name="Shape 66"/>
          <p:cNvSpPr txBox="1"/>
          <p:nvPr>
            <p:ph type="title"/>
          </p:nvPr>
        </p:nvSpPr>
        <p:spPr>
          <a:xfrm>
            <a:off x="773700" y="1806450"/>
            <a:ext cx="7596600" cy="1530600"/>
          </a:xfrm>
          <a:prstGeom prst="rect">
            <a:avLst/>
          </a:prstGeom>
        </p:spPr>
        <p:txBody>
          <a:bodyPr anchorCtr="0" anchor="ctr"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67" name="Shape 67"/>
        <p:cNvGrpSpPr/>
        <p:nvPr/>
      </p:nvGrpSpPr>
      <p:grpSpPr>
        <a:xfrm>
          <a:off x="0" y="0"/>
          <a:ext cx="0" cy="0"/>
          <a:chOff x="0" y="0"/>
          <a:chExt cx="0" cy="0"/>
        </a:xfrm>
      </p:grpSpPr>
      <p:sp>
        <p:nvSpPr>
          <p:cNvPr id="68" name="Shape 68"/>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69" name="Shape 69"/>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0" name="Shape 70"/>
          <p:cNvSpPr txBox="1"/>
          <p:nvPr>
            <p:ph idx="1" type="body"/>
          </p:nvPr>
        </p:nvSpPr>
        <p:spPr>
          <a:xfrm>
            <a:off x="311700" y="1225225"/>
            <a:ext cx="8520600" cy="33540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71" name="Shape 71"/>
        <p:cNvGrpSpPr/>
        <p:nvPr/>
      </p:nvGrpSpPr>
      <p:grpSpPr>
        <a:xfrm>
          <a:off x="0" y="0"/>
          <a:ext cx="0" cy="0"/>
          <a:chOff x="0" y="0"/>
          <a:chExt cx="0" cy="0"/>
        </a:xfrm>
      </p:grpSpPr>
      <p:sp>
        <p:nvSpPr>
          <p:cNvPr id="72" name="Shape 72"/>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73" name="Shape 73"/>
          <p:cNvSpPr txBox="1"/>
          <p:nvPr>
            <p:ph idx="1" type="body"/>
          </p:nvPr>
        </p:nvSpPr>
        <p:spPr>
          <a:xfrm>
            <a:off x="311700" y="1225225"/>
            <a:ext cx="3999900" cy="335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74" name="Shape 74"/>
          <p:cNvSpPr txBox="1"/>
          <p:nvPr>
            <p:ph idx="2" type="body"/>
          </p:nvPr>
        </p:nvSpPr>
        <p:spPr>
          <a:xfrm>
            <a:off x="4832400" y="1225225"/>
            <a:ext cx="3999900" cy="3354000"/>
          </a:xfrm>
          <a:prstGeom prst="rect">
            <a:avLst/>
          </a:prstGeom>
        </p:spPr>
        <p:txBody>
          <a:bodyPr anchorCtr="0" anchor="t" bIns="91425" lIns="91425" rIns="91425" tIns="91425"/>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75" name="Shape 75"/>
        <p:cNvGrpSpPr/>
        <p:nvPr/>
      </p:nvGrpSpPr>
      <p:grpSpPr>
        <a:xfrm>
          <a:off x="0" y="0"/>
          <a:ext cx="0" cy="0"/>
          <a:chOff x="0" y="0"/>
          <a:chExt cx="0" cy="0"/>
        </a:xfrm>
      </p:grpSpPr>
      <p:sp>
        <p:nvSpPr>
          <p:cNvPr id="76" name="Shape 76"/>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77" name="Shape 77"/>
        <p:cNvGrpSpPr/>
        <p:nvPr/>
      </p:nvGrpSpPr>
      <p:grpSpPr>
        <a:xfrm>
          <a:off x="0" y="0"/>
          <a:ext cx="0" cy="0"/>
          <a:chOff x="0" y="0"/>
          <a:chExt cx="0" cy="0"/>
        </a:xfrm>
      </p:grpSpPr>
      <p:sp>
        <p:nvSpPr>
          <p:cNvPr id="78" name="Shape 78"/>
          <p:cNvSpPr txBox="1"/>
          <p:nvPr>
            <p:ph type="title"/>
          </p:nvPr>
        </p:nvSpPr>
        <p:spPr>
          <a:xfrm>
            <a:off x="311700" y="555600"/>
            <a:ext cx="2808000" cy="755700"/>
          </a:xfrm>
          <a:prstGeom prst="rect">
            <a:avLst/>
          </a:prstGeom>
        </p:spPr>
        <p:txBody>
          <a:bodyPr anchorCtr="0" anchor="b" bIns="91425" lIns="91425" rIns="91425" tIns="91425"/>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p:txBody>
      </p:sp>
      <p:sp>
        <p:nvSpPr>
          <p:cNvPr id="79" name="Shape 79"/>
          <p:cNvSpPr txBox="1"/>
          <p:nvPr>
            <p:ph idx="1" type="body"/>
          </p:nvPr>
        </p:nvSpPr>
        <p:spPr>
          <a:xfrm>
            <a:off x="311700" y="1399399"/>
            <a:ext cx="2808000" cy="2784900"/>
          </a:xfrm>
          <a:prstGeom prst="rect">
            <a:avLst/>
          </a:prstGeom>
        </p:spPr>
        <p:txBody>
          <a:bodyPr anchorCtr="0" anchor="t" bIns="91425" lIns="91425" rIns="91425" tIns="91425"/>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p:txBody>
      </p:sp>
      <p:sp>
        <p:nvSpPr>
          <p:cNvPr id="80" name="Shape 80"/>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81" name="Shape 81"/>
        <p:cNvGrpSpPr/>
        <p:nvPr/>
      </p:nvGrpSpPr>
      <p:grpSpPr>
        <a:xfrm>
          <a:off x="0" y="0"/>
          <a:ext cx="0" cy="0"/>
          <a:chOff x="0" y="0"/>
          <a:chExt cx="0" cy="0"/>
        </a:xfrm>
      </p:grpSpPr>
      <p:sp>
        <p:nvSpPr>
          <p:cNvPr id="82" name="Shape 82"/>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83" name="Shape 83"/>
          <p:cNvSpPr txBox="1"/>
          <p:nvPr>
            <p:ph type="title"/>
          </p:nvPr>
        </p:nvSpPr>
        <p:spPr>
          <a:xfrm>
            <a:off x="490250" y="450150"/>
            <a:ext cx="5878800" cy="4090800"/>
          </a:xfrm>
          <a:prstGeom prst="rect">
            <a:avLst/>
          </a:prstGeom>
        </p:spPr>
        <p:txBody>
          <a:bodyPr anchorCtr="0" anchor="ctr" bIns="91425" lIns="91425" rIns="91425" tIns="91425"/>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ustom Layout 1">
    <p:spTree>
      <p:nvGrpSpPr>
        <p:cNvPr id="15" name="Shape 15"/>
        <p:cNvGrpSpPr/>
        <p:nvPr/>
      </p:nvGrpSpPr>
      <p:grpSpPr>
        <a:xfrm>
          <a:off x="0" y="0"/>
          <a:ext cx="0" cy="0"/>
          <a:chOff x="0" y="0"/>
          <a:chExt cx="0" cy="0"/>
        </a:xfrm>
      </p:grpSpPr>
      <p:sp>
        <p:nvSpPr>
          <p:cNvPr id="16" name="Shape 16"/>
          <p:cNvSpPr txBox="1"/>
          <p:nvPr>
            <p:ph type="title"/>
          </p:nvPr>
        </p:nvSpPr>
        <p:spPr>
          <a:xfrm>
            <a:off x="311700" y="315925"/>
            <a:ext cx="8520600" cy="831300"/>
          </a:xfrm>
          <a:prstGeom prst="rect">
            <a:avLst/>
          </a:prstGeom>
        </p:spPr>
        <p:txBody>
          <a:bodyPr anchorCtr="0" anchor="b" bIns="91425" lIns="91425" rIns="91425" tIns="91425"/>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a:spcBef>
                <a:spcPts val="0"/>
              </a:spcBef>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84" name="Shape 84"/>
        <p:cNvGrpSpPr/>
        <p:nvPr/>
      </p:nvGrpSpPr>
      <p:grpSpPr>
        <a:xfrm>
          <a:off x="0" y="0"/>
          <a:ext cx="0" cy="0"/>
          <a:chOff x="0" y="0"/>
          <a:chExt cx="0" cy="0"/>
        </a:xfrm>
      </p:grpSpPr>
      <p:sp>
        <p:nvSpPr>
          <p:cNvPr id="85" name="Shape 85"/>
          <p:cNvSpPr/>
          <p:nvPr/>
        </p:nvSpPr>
        <p:spPr>
          <a:xfrm>
            <a:off x="4572000" y="-25"/>
            <a:ext cx="4572000" cy="5143500"/>
          </a:xfrm>
          <a:prstGeom prst="rect">
            <a:avLst/>
          </a:prstGeom>
          <a:solidFill>
            <a:srgbClr val="FFE082"/>
          </a:solidFill>
          <a:ln>
            <a:noFill/>
          </a:ln>
        </p:spPr>
        <p:txBody>
          <a:bodyPr anchorCtr="0" anchor="ctr" bIns="91425" lIns="91425" rIns="91425" tIns="91425">
            <a:noAutofit/>
          </a:bodyPr>
          <a:lstStyle/>
          <a:p>
            <a:pPr lvl="0">
              <a:spcBef>
                <a:spcPts val="0"/>
              </a:spcBef>
              <a:buNone/>
            </a:pPr>
            <a:r>
              <a:t/>
            </a:r>
            <a:endParaRPr/>
          </a:p>
        </p:txBody>
      </p:sp>
      <p:cxnSp>
        <p:nvCxnSpPr>
          <p:cNvPr id="86" name="Shape 86"/>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87" name="Shape 87"/>
          <p:cNvSpPr txBox="1"/>
          <p:nvPr>
            <p:ph type="title"/>
          </p:nvPr>
        </p:nvSpPr>
        <p:spPr>
          <a:xfrm>
            <a:off x="265500" y="929275"/>
            <a:ext cx="4045200" cy="1786200"/>
          </a:xfrm>
          <a:prstGeom prst="rect">
            <a:avLst/>
          </a:prstGeom>
        </p:spPr>
        <p:txBody>
          <a:bodyPr anchorCtr="0" anchor="b" bIns="91425" lIns="91425" rIns="91425" tIns="91425"/>
          <a:lstStyle>
            <a:lvl1pPr lvl="0" rtl="0" algn="ctr">
              <a:spcBef>
                <a:spcPts val="0"/>
              </a:spcBef>
              <a:buClr>
                <a:schemeClr val="lt2"/>
              </a:buClr>
              <a:defRPr>
                <a:solidFill>
                  <a:schemeClr val="lt2"/>
                </a:solidFill>
              </a:defRPr>
            </a:lvl1pPr>
            <a:lvl2pPr lvl="1" rtl="0" algn="ctr">
              <a:spcBef>
                <a:spcPts val="0"/>
              </a:spcBef>
              <a:buClr>
                <a:schemeClr val="lt2"/>
              </a:buClr>
              <a:defRPr>
                <a:solidFill>
                  <a:schemeClr val="lt2"/>
                </a:solidFill>
              </a:defRPr>
            </a:lvl2pPr>
            <a:lvl3pPr lvl="2" rtl="0" algn="ctr">
              <a:spcBef>
                <a:spcPts val="0"/>
              </a:spcBef>
              <a:buClr>
                <a:schemeClr val="lt2"/>
              </a:buClr>
              <a:defRPr>
                <a:solidFill>
                  <a:schemeClr val="lt2"/>
                </a:solidFill>
              </a:defRPr>
            </a:lvl3pPr>
            <a:lvl4pPr lvl="3" rtl="0" algn="ctr">
              <a:spcBef>
                <a:spcPts val="0"/>
              </a:spcBef>
              <a:buClr>
                <a:schemeClr val="lt2"/>
              </a:buClr>
              <a:defRPr>
                <a:solidFill>
                  <a:schemeClr val="lt2"/>
                </a:solidFill>
              </a:defRPr>
            </a:lvl4pPr>
            <a:lvl5pPr lvl="4" rtl="0" algn="ctr">
              <a:spcBef>
                <a:spcPts val="0"/>
              </a:spcBef>
              <a:buClr>
                <a:schemeClr val="lt2"/>
              </a:buClr>
              <a:defRPr>
                <a:solidFill>
                  <a:schemeClr val="lt2"/>
                </a:solidFill>
              </a:defRPr>
            </a:lvl5pPr>
            <a:lvl6pPr lvl="5" rtl="0" algn="ctr">
              <a:spcBef>
                <a:spcPts val="0"/>
              </a:spcBef>
              <a:buClr>
                <a:schemeClr val="lt2"/>
              </a:buClr>
              <a:defRPr>
                <a:solidFill>
                  <a:schemeClr val="lt2"/>
                </a:solidFill>
              </a:defRPr>
            </a:lvl6pPr>
            <a:lvl7pPr lvl="6" rtl="0" algn="ctr">
              <a:spcBef>
                <a:spcPts val="0"/>
              </a:spcBef>
              <a:buClr>
                <a:schemeClr val="lt2"/>
              </a:buClr>
              <a:defRPr>
                <a:solidFill>
                  <a:schemeClr val="lt2"/>
                </a:solidFill>
              </a:defRPr>
            </a:lvl7pPr>
            <a:lvl8pPr lvl="7" rtl="0" algn="ctr">
              <a:spcBef>
                <a:spcPts val="0"/>
              </a:spcBef>
              <a:buClr>
                <a:schemeClr val="lt2"/>
              </a:buClr>
              <a:defRPr>
                <a:solidFill>
                  <a:schemeClr val="lt2"/>
                </a:solidFill>
              </a:defRPr>
            </a:lvl8pPr>
            <a:lvl9pPr lvl="8" rtl="0" algn="ctr">
              <a:spcBef>
                <a:spcPts val="0"/>
              </a:spcBef>
              <a:buClr>
                <a:schemeClr val="lt2"/>
              </a:buClr>
              <a:defRPr>
                <a:solidFill>
                  <a:schemeClr val="lt2"/>
                </a:solidFill>
              </a:defRPr>
            </a:lvl9pPr>
          </a:lstStyle>
          <a:p/>
        </p:txBody>
      </p:sp>
      <p:sp>
        <p:nvSpPr>
          <p:cNvPr id="88" name="Shape 88"/>
          <p:cNvSpPr txBox="1"/>
          <p:nvPr>
            <p:ph idx="1" type="subTitle"/>
          </p:nvPr>
        </p:nvSpPr>
        <p:spPr>
          <a:xfrm>
            <a:off x="265500" y="2769000"/>
            <a:ext cx="4045200" cy="1574100"/>
          </a:xfrm>
          <a:prstGeom prst="rect">
            <a:avLst/>
          </a:prstGeom>
        </p:spPr>
        <p:txBody>
          <a:bodyPr anchorCtr="0" anchor="t" bIns="91425" lIns="91425" rIns="91425" tIns="91425"/>
          <a:lstStyle>
            <a:lvl1pPr lvl="0" rt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rtl="0"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rtl="0"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rtl="0"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rtl="0"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rtl="0"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rtl="0"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rtl="0"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rtl="0"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89" name="Shape 89"/>
          <p:cNvSpPr txBox="1"/>
          <p:nvPr>
            <p:ph idx="2" type="body"/>
          </p:nvPr>
        </p:nvSpPr>
        <p:spPr>
          <a:xfrm>
            <a:off x="4939500" y="724200"/>
            <a:ext cx="3837000" cy="3695100"/>
          </a:xfrm>
          <a:prstGeom prst="rect">
            <a:avLst/>
          </a:prstGeom>
        </p:spPr>
        <p:txBody>
          <a:bodyPr anchorCtr="0" anchor="ctr" bIns="91425" lIns="91425" rIns="91425" tIns="91425"/>
          <a:lstStyle>
            <a:lvl1pPr lvl="0" rtl="0">
              <a:spcBef>
                <a:spcPts val="0"/>
              </a:spcBef>
              <a:buClr>
                <a:srgbClr val="4527A0"/>
              </a:buClr>
              <a:defRPr>
                <a:solidFill>
                  <a:srgbClr val="4527A0"/>
                </a:solidFill>
              </a:defRPr>
            </a:lvl1pPr>
            <a:lvl2pPr lvl="1" rtl="0">
              <a:spcBef>
                <a:spcPts val="0"/>
              </a:spcBef>
              <a:buClr>
                <a:srgbClr val="4527A0"/>
              </a:buClr>
              <a:defRPr>
                <a:solidFill>
                  <a:srgbClr val="4527A0"/>
                </a:solidFill>
              </a:defRPr>
            </a:lvl2pPr>
            <a:lvl3pPr lvl="2" rtl="0">
              <a:spcBef>
                <a:spcPts val="0"/>
              </a:spcBef>
              <a:buClr>
                <a:srgbClr val="4527A0"/>
              </a:buClr>
              <a:defRPr>
                <a:solidFill>
                  <a:srgbClr val="4527A0"/>
                </a:solidFill>
              </a:defRPr>
            </a:lvl3pPr>
            <a:lvl4pPr lvl="3" rtl="0">
              <a:spcBef>
                <a:spcPts val="0"/>
              </a:spcBef>
              <a:buClr>
                <a:srgbClr val="4527A0"/>
              </a:buClr>
              <a:defRPr>
                <a:solidFill>
                  <a:srgbClr val="4527A0"/>
                </a:solidFill>
              </a:defRPr>
            </a:lvl4pPr>
            <a:lvl5pPr lvl="4" rtl="0">
              <a:spcBef>
                <a:spcPts val="0"/>
              </a:spcBef>
              <a:buClr>
                <a:srgbClr val="4527A0"/>
              </a:buClr>
              <a:defRPr>
                <a:solidFill>
                  <a:srgbClr val="4527A0"/>
                </a:solidFill>
              </a:defRPr>
            </a:lvl5pPr>
            <a:lvl6pPr lvl="5" rtl="0">
              <a:spcBef>
                <a:spcPts val="0"/>
              </a:spcBef>
              <a:buClr>
                <a:srgbClr val="4527A0"/>
              </a:buClr>
              <a:defRPr>
                <a:solidFill>
                  <a:srgbClr val="4527A0"/>
                </a:solidFill>
              </a:defRPr>
            </a:lvl6pPr>
            <a:lvl7pPr lvl="6" rtl="0">
              <a:spcBef>
                <a:spcPts val="0"/>
              </a:spcBef>
              <a:buClr>
                <a:srgbClr val="4527A0"/>
              </a:buClr>
              <a:defRPr>
                <a:solidFill>
                  <a:srgbClr val="4527A0"/>
                </a:solidFill>
              </a:defRPr>
            </a:lvl7pPr>
            <a:lvl8pPr lvl="7" rtl="0">
              <a:spcBef>
                <a:spcPts val="0"/>
              </a:spcBef>
              <a:buClr>
                <a:srgbClr val="4527A0"/>
              </a:buClr>
              <a:defRPr>
                <a:solidFill>
                  <a:srgbClr val="4527A0"/>
                </a:solidFill>
              </a:defRPr>
            </a:lvl8pPr>
            <a:lvl9pPr lvl="8" rtl="0">
              <a:spcBef>
                <a:spcPts val="0"/>
              </a:spcBef>
              <a:buClr>
                <a:srgbClr val="4527A0"/>
              </a:buClr>
              <a:defRPr>
                <a:solidFill>
                  <a:srgbClr val="4527A0"/>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90" name="Shape 90"/>
        <p:cNvGrpSpPr/>
        <p:nvPr/>
      </p:nvGrpSpPr>
      <p:grpSpPr>
        <a:xfrm>
          <a:off x="0" y="0"/>
          <a:ext cx="0" cy="0"/>
          <a:chOff x="0" y="0"/>
          <a:chExt cx="0" cy="0"/>
        </a:xfrm>
      </p:grpSpPr>
      <p:sp>
        <p:nvSpPr>
          <p:cNvPr id="91" name="Shape 91"/>
          <p:cNvSpPr txBox="1"/>
          <p:nvPr>
            <p:ph idx="1" type="body"/>
          </p:nvPr>
        </p:nvSpPr>
        <p:spPr>
          <a:xfrm>
            <a:off x="319500" y="4218925"/>
            <a:ext cx="5998800" cy="598800"/>
          </a:xfrm>
          <a:prstGeom prst="rect">
            <a:avLst/>
          </a:prstGeom>
        </p:spPr>
        <p:txBody>
          <a:bodyPr anchorCtr="0" anchor="ctr" bIns="91425" lIns="91425" rIns="91425" tIns="91425"/>
          <a:lstStyle>
            <a:lvl1pPr lvl="0" rtl="0">
              <a:lnSpc>
                <a:spcPct val="100000"/>
              </a:lnSpc>
              <a:spcBef>
                <a:spcPts val="0"/>
              </a:spcBef>
              <a:spcAft>
                <a:spcPts val="0"/>
              </a:spcAft>
              <a:buSzPct val="100000"/>
              <a:buFont typeface="Economica"/>
              <a:buNone/>
              <a:defRPr sz="2400">
                <a:latin typeface="Economica"/>
                <a:ea typeface="Economica"/>
                <a:cs typeface="Economica"/>
                <a:sym typeface="Economica"/>
              </a:defRPr>
            </a:lvl1pPr>
          </a:lstStyle>
          <a:p/>
        </p:txBody>
      </p:sp>
      <p:sp>
        <p:nvSpPr>
          <p:cNvPr id="92" name="Shape 92"/>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93" name="Shape 93"/>
        <p:cNvGrpSpPr/>
        <p:nvPr/>
      </p:nvGrpSpPr>
      <p:grpSpPr>
        <a:xfrm>
          <a:off x="0" y="0"/>
          <a:ext cx="0" cy="0"/>
          <a:chOff x="0" y="0"/>
          <a:chExt cx="0" cy="0"/>
        </a:xfrm>
      </p:grpSpPr>
      <p:sp>
        <p:nvSpPr>
          <p:cNvPr id="94" name="Shape 94"/>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95" name="Shape 95"/>
          <p:cNvSpPr txBox="1"/>
          <p:nvPr>
            <p:ph type="title"/>
          </p:nvPr>
        </p:nvSpPr>
        <p:spPr>
          <a:xfrm>
            <a:off x="311700" y="957125"/>
            <a:ext cx="8520600" cy="2128800"/>
          </a:xfrm>
          <a:prstGeom prst="rect">
            <a:avLst/>
          </a:prstGeom>
        </p:spPr>
        <p:txBody>
          <a:bodyPr anchorCtr="0" anchor="ctr" bIns="91425" lIns="91425" rIns="91425" tIns="91425"/>
          <a:lstStyle>
            <a:lvl1pPr lvl="0" rtl="0" algn="ctr">
              <a:spcBef>
                <a:spcPts val="0"/>
              </a:spcBef>
              <a:buSzPct val="100000"/>
              <a:defRPr sz="16000"/>
            </a:lvl1pPr>
            <a:lvl2pPr lvl="1" rtl="0" algn="ctr">
              <a:spcBef>
                <a:spcPts val="0"/>
              </a:spcBef>
              <a:buClr>
                <a:schemeClr val="lt2"/>
              </a:buClr>
              <a:buSzPct val="100000"/>
              <a:defRPr sz="16000">
                <a:solidFill>
                  <a:schemeClr val="lt2"/>
                </a:solidFill>
              </a:defRPr>
            </a:lvl2pPr>
            <a:lvl3pPr lvl="2" rtl="0" algn="ctr">
              <a:spcBef>
                <a:spcPts val="0"/>
              </a:spcBef>
              <a:buClr>
                <a:schemeClr val="lt2"/>
              </a:buClr>
              <a:buSzPct val="100000"/>
              <a:defRPr sz="16000">
                <a:solidFill>
                  <a:schemeClr val="lt2"/>
                </a:solidFill>
              </a:defRPr>
            </a:lvl3pPr>
            <a:lvl4pPr lvl="3" rtl="0" algn="ctr">
              <a:spcBef>
                <a:spcPts val="0"/>
              </a:spcBef>
              <a:buClr>
                <a:schemeClr val="lt2"/>
              </a:buClr>
              <a:buSzPct val="100000"/>
              <a:defRPr sz="16000">
                <a:solidFill>
                  <a:schemeClr val="lt2"/>
                </a:solidFill>
              </a:defRPr>
            </a:lvl4pPr>
            <a:lvl5pPr lvl="4" rtl="0" algn="ctr">
              <a:spcBef>
                <a:spcPts val="0"/>
              </a:spcBef>
              <a:buClr>
                <a:schemeClr val="lt2"/>
              </a:buClr>
              <a:buSzPct val="100000"/>
              <a:defRPr sz="16000">
                <a:solidFill>
                  <a:schemeClr val="lt2"/>
                </a:solidFill>
              </a:defRPr>
            </a:lvl5pPr>
            <a:lvl6pPr lvl="5" rtl="0" algn="ctr">
              <a:spcBef>
                <a:spcPts val="0"/>
              </a:spcBef>
              <a:buClr>
                <a:schemeClr val="lt2"/>
              </a:buClr>
              <a:buSzPct val="100000"/>
              <a:defRPr sz="16000">
                <a:solidFill>
                  <a:schemeClr val="lt2"/>
                </a:solidFill>
              </a:defRPr>
            </a:lvl6pPr>
            <a:lvl7pPr lvl="6" rtl="0" algn="ctr">
              <a:spcBef>
                <a:spcPts val="0"/>
              </a:spcBef>
              <a:buClr>
                <a:schemeClr val="lt2"/>
              </a:buClr>
              <a:buSzPct val="100000"/>
              <a:defRPr sz="16000">
                <a:solidFill>
                  <a:schemeClr val="lt2"/>
                </a:solidFill>
              </a:defRPr>
            </a:lvl7pPr>
            <a:lvl8pPr lvl="7" rtl="0" algn="ctr">
              <a:spcBef>
                <a:spcPts val="0"/>
              </a:spcBef>
              <a:buClr>
                <a:schemeClr val="lt2"/>
              </a:buClr>
              <a:buSzPct val="100000"/>
              <a:defRPr sz="16000">
                <a:solidFill>
                  <a:schemeClr val="lt2"/>
                </a:solidFill>
              </a:defRPr>
            </a:lvl8pPr>
            <a:lvl9pPr lvl="8" rtl="0" algn="ctr">
              <a:spcBef>
                <a:spcPts val="0"/>
              </a:spcBef>
              <a:buClr>
                <a:schemeClr val="lt2"/>
              </a:buClr>
              <a:buSzPct val="100000"/>
              <a:defRPr sz="16000">
                <a:solidFill>
                  <a:schemeClr val="lt2"/>
                </a:solidFill>
              </a:defRPr>
            </a:lvl9pPr>
          </a:lstStyle>
          <a:p/>
        </p:txBody>
      </p:sp>
      <p:sp>
        <p:nvSpPr>
          <p:cNvPr id="96" name="Shape 96"/>
          <p:cNvSpPr txBox="1"/>
          <p:nvPr>
            <p:ph idx="1" type="body"/>
          </p:nvPr>
        </p:nvSpPr>
        <p:spPr>
          <a:xfrm>
            <a:off x="311700" y="3162000"/>
            <a:ext cx="8520600" cy="1071600"/>
          </a:xfrm>
          <a:prstGeom prst="rect">
            <a:avLst/>
          </a:prstGeom>
        </p:spPr>
        <p:txBody>
          <a:bodyPr anchorCtr="0" anchor="t" bIns="91425" lIns="91425" rIns="91425" tIns="91425"/>
          <a:lstStyle>
            <a:lvl1pPr lvl="0" rtl="0" algn="ctr">
              <a:spcBef>
                <a:spcPts val="0"/>
              </a:spcBef>
              <a:defRPr/>
            </a:lvl1pPr>
            <a:lvl2pPr lvl="1" rtl="0" algn="ctr">
              <a:spcBef>
                <a:spcPts val="0"/>
              </a:spcBef>
              <a:defRPr/>
            </a:lvl2pPr>
            <a:lvl3pPr lvl="2" rtl="0" algn="ctr">
              <a:spcBef>
                <a:spcPts val="0"/>
              </a:spcBef>
              <a:defRPr/>
            </a:lvl3pPr>
            <a:lvl4pPr lvl="3" rtl="0" algn="ctr">
              <a:spcBef>
                <a:spcPts val="0"/>
              </a:spcBef>
              <a:defRPr/>
            </a:lvl4pPr>
            <a:lvl5pPr lvl="4" rtl="0" algn="ctr">
              <a:spcBef>
                <a:spcPts val="0"/>
              </a:spcBef>
              <a:defRPr/>
            </a:lvl5pPr>
            <a:lvl6pPr lvl="5" rtl="0" algn="ctr">
              <a:spcBef>
                <a:spcPts val="0"/>
              </a:spcBef>
              <a:defRPr/>
            </a:lvl6pPr>
            <a:lvl7pPr lvl="6" rtl="0" algn="ctr">
              <a:spcBef>
                <a:spcPts val="0"/>
              </a:spcBef>
              <a:defRPr/>
            </a:lvl7pPr>
            <a:lvl8pPr lvl="7" rtl="0" algn="ctr">
              <a:spcBef>
                <a:spcPts val="0"/>
              </a:spcBef>
              <a:defRPr/>
            </a:lvl8pPr>
            <a:lvl9pPr lvl="8" rtl="0" algn="ctr">
              <a:spcBef>
                <a:spcPts val="0"/>
              </a:spcBef>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p:nvPr/>
        </p:nvSpPr>
        <p:spPr>
          <a:xfrm flipH="1">
            <a:off x="7595937"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19" name="Shape 19"/>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a:headEnd len="med" w="med" type="none"/>
            <a:tailEnd len="med" w="med" type="none"/>
          </a:ln>
        </p:spPr>
      </p:sp>
      <p:sp>
        <p:nvSpPr>
          <p:cNvPr id="20" name="Shape 20"/>
          <p:cNvSpPr txBox="1"/>
          <p:nvPr>
            <p:ph type="title"/>
          </p:nvPr>
        </p:nvSpPr>
        <p:spPr>
          <a:xfrm>
            <a:off x="773700" y="1806450"/>
            <a:ext cx="7596600" cy="1530600"/>
          </a:xfrm>
          <a:prstGeom prst="rect">
            <a:avLst/>
          </a:prstGeom>
        </p:spPr>
        <p:txBody>
          <a:bodyPr anchorCtr="0" anchor="ctr"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sp>
        <p:nvSpPr>
          <p:cNvPr id="22" name="Shape 22"/>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23" name="Shape 23"/>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4" name="Shape 24"/>
          <p:cNvSpPr txBox="1"/>
          <p:nvPr>
            <p:ph idx="1" type="body"/>
          </p:nvPr>
        </p:nvSpPr>
        <p:spPr>
          <a:xfrm>
            <a:off x="311700" y="1225225"/>
            <a:ext cx="8520600" cy="3354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5" name="Shape 25"/>
        <p:cNvGrpSpPr/>
        <p:nvPr/>
      </p:nvGrpSpPr>
      <p:grpSpPr>
        <a:xfrm>
          <a:off x="0" y="0"/>
          <a:ext cx="0" cy="0"/>
          <a:chOff x="0" y="0"/>
          <a:chExt cx="0" cy="0"/>
        </a:xfrm>
      </p:grpSpPr>
      <p:sp>
        <p:nvSpPr>
          <p:cNvPr id="26" name="Shape 26"/>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225225"/>
            <a:ext cx="3999900" cy="33540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315925"/>
            <a:ext cx="8520600" cy="8313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3" name="Shape 33"/>
          <p:cNvSpPr txBox="1"/>
          <p:nvPr>
            <p:ph idx="1" type="body"/>
          </p:nvPr>
        </p:nvSpPr>
        <p:spPr>
          <a:xfrm>
            <a:off x="311700" y="1399399"/>
            <a:ext cx="2808000" cy="27849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p:nvPr/>
        </p:nvSpPr>
        <p:spPr>
          <a:xfrm>
            <a:off x="0" y="5045700"/>
            <a:ext cx="9144000" cy="97800"/>
          </a:xfrm>
          <a:prstGeom prst="rect">
            <a:avLst/>
          </a:prstGeom>
          <a:solidFill>
            <a:srgbClr val="FFE57F"/>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490250" y="450150"/>
            <a:ext cx="5878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25"/>
            <a:ext cx="4572000" cy="5143500"/>
          </a:xfrm>
          <a:prstGeom prst="rect">
            <a:avLst/>
          </a:prstGeom>
          <a:solidFill>
            <a:srgbClr val="FFE082"/>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929275"/>
            <a:ext cx="4045200" cy="1786200"/>
          </a:xfrm>
          <a:prstGeom prst="rect">
            <a:avLst/>
          </a:prstGeom>
        </p:spPr>
        <p:txBody>
          <a:bodyPr anchorCtr="0" anchor="b" bIns="91425" lIns="91425" rIns="91425" tIns="91425"/>
          <a:lstStyle>
            <a:lvl1pPr lvl="0" algn="ctr">
              <a:spcBef>
                <a:spcPts val="0"/>
              </a:spcBef>
              <a:buClr>
                <a:schemeClr val="lt2"/>
              </a:buClr>
              <a:defRPr>
                <a:solidFill>
                  <a:schemeClr val="lt2"/>
                </a:solidFill>
              </a:defRPr>
            </a:lvl1pPr>
            <a:lvl2pPr lvl="1" algn="ctr">
              <a:spcBef>
                <a:spcPts val="0"/>
              </a:spcBef>
              <a:buClr>
                <a:schemeClr val="lt2"/>
              </a:buClr>
              <a:defRPr>
                <a:solidFill>
                  <a:schemeClr val="lt2"/>
                </a:solidFill>
              </a:defRPr>
            </a:lvl2pPr>
            <a:lvl3pPr lvl="2" algn="ctr">
              <a:spcBef>
                <a:spcPts val="0"/>
              </a:spcBef>
              <a:buClr>
                <a:schemeClr val="lt2"/>
              </a:buClr>
              <a:defRPr>
                <a:solidFill>
                  <a:schemeClr val="lt2"/>
                </a:solidFill>
              </a:defRPr>
            </a:lvl3pPr>
            <a:lvl4pPr lvl="3" algn="ctr">
              <a:spcBef>
                <a:spcPts val="0"/>
              </a:spcBef>
              <a:buClr>
                <a:schemeClr val="lt2"/>
              </a:buClr>
              <a:defRPr>
                <a:solidFill>
                  <a:schemeClr val="lt2"/>
                </a:solidFill>
              </a:defRPr>
            </a:lvl4pPr>
            <a:lvl5pPr lvl="4" algn="ctr">
              <a:spcBef>
                <a:spcPts val="0"/>
              </a:spcBef>
              <a:buClr>
                <a:schemeClr val="lt2"/>
              </a:buClr>
              <a:defRPr>
                <a:solidFill>
                  <a:schemeClr val="lt2"/>
                </a:solidFill>
              </a:defRPr>
            </a:lvl5pPr>
            <a:lvl6pPr lvl="5" algn="ctr">
              <a:spcBef>
                <a:spcPts val="0"/>
              </a:spcBef>
              <a:buClr>
                <a:schemeClr val="lt2"/>
              </a:buClr>
              <a:defRPr>
                <a:solidFill>
                  <a:schemeClr val="lt2"/>
                </a:solidFill>
              </a:defRPr>
            </a:lvl6pPr>
            <a:lvl7pPr lvl="6" algn="ctr">
              <a:spcBef>
                <a:spcPts val="0"/>
              </a:spcBef>
              <a:buClr>
                <a:schemeClr val="lt2"/>
              </a:buClr>
              <a:defRPr>
                <a:solidFill>
                  <a:schemeClr val="lt2"/>
                </a:solidFill>
              </a:defRPr>
            </a:lvl7pPr>
            <a:lvl8pPr lvl="7" algn="ctr">
              <a:spcBef>
                <a:spcPts val="0"/>
              </a:spcBef>
              <a:buClr>
                <a:schemeClr val="lt2"/>
              </a:buClr>
              <a:defRPr>
                <a:solidFill>
                  <a:schemeClr val="lt2"/>
                </a:solidFill>
              </a:defRPr>
            </a:lvl8pPr>
            <a:lvl9pPr lvl="8" algn="ctr">
              <a:spcBef>
                <a:spcPts val="0"/>
              </a:spcBef>
              <a:buClr>
                <a:schemeClr val="lt2"/>
              </a:buClr>
              <a:defRPr>
                <a:solidFill>
                  <a:schemeClr val="lt2"/>
                </a:solidFill>
              </a:defRPr>
            </a:lvl9pPr>
          </a:lstStyle>
          <a:p/>
        </p:txBody>
      </p:sp>
      <p:sp>
        <p:nvSpPr>
          <p:cNvPr id="42" name="Shape 42"/>
          <p:cNvSpPr txBox="1"/>
          <p:nvPr>
            <p:ph idx="1" type="subTitle"/>
          </p:nvPr>
        </p:nvSpPr>
        <p:spPr>
          <a:xfrm>
            <a:off x="265500" y="2769000"/>
            <a:ext cx="4045200" cy="1574100"/>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Economica"/>
              <a:buNone/>
              <a:defRPr sz="2400">
                <a:latin typeface="Economica"/>
                <a:ea typeface="Economica"/>
                <a:cs typeface="Economica"/>
                <a:sym typeface="Economica"/>
              </a:defRPr>
            </a:lvl1pPr>
            <a:lvl2pPr lvl="1" algn="ctr">
              <a:lnSpc>
                <a:spcPct val="100000"/>
              </a:lnSpc>
              <a:spcBef>
                <a:spcPts val="0"/>
              </a:spcBef>
              <a:spcAft>
                <a:spcPts val="0"/>
              </a:spcAft>
              <a:buSzPct val="100000"/>
              <a:buFont typeface="Economica"/>
              <a:buNone/>
              <a:defRPr sz="2400">
                <a:latin typeface="Economica"/>
                <a:ea typeface="Economica"/>
                <a:cs typeface="Economica"/>
                <a:sym typeface="Economica"/>
              </a:defRPr>
            </a:lvl2pPr>
            <a:lvl3pPr lvl="2" algn="ctr">
              <a:lnSpc>
                <a:spcPct val="100000"/>
              </a:lnSpc>
              <a:spcBef>
                <a:spcPts val="0"/>
              </a:spcBef>
              <a:spcAft>
                <a:spcPts val="0"/>
              </a:spcAft>
              <a:buSzPct val="100000"/>
              <a:buFont typeface="Economica"/>
              <a:buNone/>
              <a:defRPr sz="2400">
                <a:latin typeface="Economica"/>
                <a:ea typeface="Economica"/>
                <a:cs typeface="Economica"/>
                <a:sym typeface="Economica"/>
              </a:defRPr>
            </a:lvl3pPr>
            <a:lvl4pPr lvl="3" algn="ctr">
              <a:lnSpc>
                <a:spcPct val="100000"/>
              </a:lnSpc>
              <a:spcBef>
                <a:spcPts val="0"/>
              </a:spcBef>
              <a:spcAft>
                <a:spcPts val="0"/>
              </a:spcAft>
              <a:buSzPct val="100000"/>
              <a:buFont typeface="Economica"/>
              <a:buNone/>
              <a:defRPr sz="2400">
                <a:latin typeface="Economica"/>
                <a:ea typeface="Economica"/>
                <a:cs typeface="Economica"/>
                <a:sym typeface="Economica"/>
              </a:defRPr>
            </a:lvl4pPr>
            <a:lvl5pPr lvl="4" algn="ctr">
              <a:lnSpc>
                <a:spcPct val="100000"/>
              </a:lnSpc>
              <a:spcBef>
                <a:spcPts val="0"/>
              </a:spcBef>
              <a:spcAft>
                <a:spcPts val="0"/>
              </a:spcAft>
              <a:buSzPct val="100000"/>
              <a:buFont typeface="Economica"/>
              <a:buNone/>
              <a:defRPr sz="2400">
                <a:latin typeface="Economica"/>
                <a:ea typeface="Economica"/>
                <a:cs typeface="Economica"/>
                <a:sym typeface="Economica"/>
              </a:defRPr>
            </a:lvl5pPr>
            <a:lvl6pPr lvl="5" algn="ctr">
              <a:lnSpc>
                <a:spcPct val="100000"/>
              </a:lnSpc>
              <a:spcBef>
                <a:spcPts val="0"/>
              </a:spcBef>
              <a:spcAft>
                <a:spcPts val="0"/>
              </a:spcAft>
              <a:buSzPct val="100000"/>
              <a:buFont typeface="Economica"/>
              <a:buNone/>
              <a:defRPr sz="2400">
                <a:latin typeface="Economica"/>
                <a:ea typeface="Economica"/>
                <a:cs typeface="Economica"/>
                <a:sym typeface="Economica"/>
              </a:defRPr>
            </a:lvl6pPr>
            <a:lvl7pPr lvl="6" algn="ctr">
              <a:lnSpc>
                <a:spcPct val="100000"/>
              </a:lnSpc>
              <a:spcBef>
                <a:spcPts val="0"/>
              </a:spcBef>
              <a:spcAft>
                <a:spcPts val="0"/>
              </a:spcAft>
              <a:buSzPct val="100000"/>
              <a:buFont typeface="Economica"/>
              <a:buNone/>
              <a:defRPr sz="2400">
                <a:latin typeface="Economica"/>
                <a:ea typeface="Economica"/>
                <a:cs typeface="Economica"/>
                <a:sym typeface="Economica"/>
              </a:defRPr>
            </a:lvl7pPr>
            <a:lvl8pPr lvl="7" algn="ctr">
              <a:lnSpc>
                <a:spcPct val="100000"/>
              </a:lnSpc>
              <a:spcBef>
                <a:spcPts val="0"/>
              </a:spcBef>
              <a:spcAft>
                <a:spcPts val="0"/>
              </a:spcAft>
              <a:buSzPct val="100000"/>
              <a:buFont typeface="Economica"/>
              <a:buNone/>
              <a:defRPr sz="2400">
                <a:latin typeface="Economica"/>
                <a:ea typeface="Economica"/>
                <a:cs typeface="Economica"/>
                <a:sym typeface="Economica"/>
              </a:defRPr>
            </a:lvl8pPr>
            <a:lvl9pPr lvl="8" algn="ctr">
              <a:lnSpc>
                <a:spcPct val="100000"/>
              </a:lnSpc>
              <a:spcBef>
                <a:spcPts val="0"/>
              </a:spcBef>
              <a:spcAft>
                <a:spcPts val="0"/>
              </a:spcAft>
              <a:buSzPct val="100000"/>
              <a:buFont typeface="Economica"/>
              <a:buNone/>
              <a:defRPr sz="2400">
                <a:latin typeface="Economica"/>
                <a:ea typeface="Economica"/>
                <a:cs typeface="Economica"/>
                <a:sym typeface="Economica"/>
              </a:defRPr>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rgbClr val="4527A0"/>
              </a:buClr>
              <a:defRPr>
                <a:solidFill>
                  <a:srgbClr val="4527A0"/>
                </a:solidFill>
              </a:defRPr>
            </a:lvl1pPr>
            <a:lvl2pPr lvl="1">
              <a:spcBef>
                <a:spcPts val="0"/>
              </a:spcBef>
              <a:buClr>
                <a:srgbClr val="4527A0"/>
              </a:buClr>
              <a:defRPr>
                <a:solidFill>
                  <a:srgbClr val="4527A0"/>
                </a:solidFill>
              </a:defRPr>
            </a:lvl2pPr>
            <a:lvl3pPr lvl="2">
              <a:spcBef>
                <a:spcPts val="0"/>
              </a:spcBef>
              <a:buClr>
                <a:srgbClr val="4527A0"/>
              </a:buClr>
              <a:defRPr>
                <a:solidFill>
                  <a:srgbClr val="4527A0"/>
                </a:solidFill>
              </a:defRPr>
            </a:lvl3pPr>
            <a:lvl4pPr lvl="3">
              <a:spcBef>
                <a:spcPts val="0"/>
              </a:spcBef>
              <a:buClr>
                <a:srgbClr val="4527A0"/>
              </a:buClr>
              <a:defRPr>
                <a:solidFill>
                  <a:srgbClr val="4527A0"/>
                </a:solidFill>
              </a:defRPr>
            </a:lvl4pPr>
            <a:lvl5pPr lvl="4">
              <a:spcBef>
                <a:spcPts val="0"/>
              </a:spcBef>
              <a:buClr>
                <a:srgbClr val="4527A0"/>
              </a:buClr>
              <a:defRPr>
                <a:solidFill>
                  <a:srgbClr val="4527A0"/>
                </a:solidFill>
              </a:defRPr>
            </a:lvl5pPr>
            <a:lvl6pPr lvl="5">
              <a:spcBef>
                <a:spcPts val="0"/>
              </a:spcBef>
              <a:buClr>
                <a:srgbClr val="4527A0"/>
              </a:buClr>
              <a:defRPr>
                <a:solidFill>
                  <a:srgbClr val="4527A0"/>
                </a:solidFill>
              </a:defRPr>
            </a:lvl6pPr>
            <a:lvl7pPr lvl="6">
              <a:spcBef>
                <a:spcPts val="0"/>
              </a:spcBef>
              <a:buClr>
                <a:srgbClr val="4527A0"/>
              </a:buClr>
              <a:defRPr>
                <a:solidFill>
                  <a:srgbClr val="4527A0"/>
                </a:solidFill>
              </a:defRPr>
            </a:lvl7pPr>
            <a:lvl8pPr lvl="7">
              <a:spcBef>
                <a:spcPts val="0"/>
              </a:spcBef>
              <a:buClr>
                <a:srgbClr val="4527A0"/>
              </a:buClr>
              <a:defRPr>
                <a:solidFill>
                  <a:srgbClr val="4527A0"/>
                </a:solidFill>
              </a:defRPr>
            </a:lvl8pPr>
            <a:lvl9pPr lvl="8">
              <a:spcBef>
                <a:spcPts val="0"/>
              </a:spcBef>
              <a:buClr>
                <a:srgbClr val="4527A0"/>
              </a:buClr>
              <a:defRPr>
                <a:solidFill>
                  <a:srgbClr val="4527A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15925"/>
            <a:ext cx="8520600" cy="831300"/>
          </a:xfrm>
          <a:prstGeom prst="rect">
            <a:avLst/>
          </a:prstGeom>
          <a:noFill/>
          <a:ln>
            <a:noFill/>
          </a:ln>
        </p:spPr>
        <p:txBody>
          <a:bodyPr anchorCtr="0" anchor="b" bIns="91425" lIns="91425" rIns="91425" tIns="91425"/>
          <a:lstStyle>
            <a:lvl1pPr lvl="0">
              <a:spcBef>
                <a:spcPts val="0"/>
              </a:spcBef>
              <a:buClr>
                <a:srgbClr val="FFC400"/>
              </a:buClr>
              <a:buSzPct val="100000"/>
              <a:buFont typeface="Economica"/>
              <a:buNone/>
              <a:defRPr sz="4200">
                <a:solidFill>
                  <a:srgbClr val="FFC400"/>
                </a:solidFill>
                <a:latin typeface="Economica"/>
                <a:ea typeface="Economica"/>
                <a:cs typeface="Economica"/>
                <a:sym typeface="Economica"/>
              </a:defRPr>
            </a:lvl1pPr>
            <a:lvl2pPr lvl="1">
              <a:spcBef>
                <a:spcPts val="0"/>
              </a:spcBef>
              <a:buClr>
                <a:srgbClr val="FFC400"/>
              </a:buClr>
              <a:buSzPct val="100000"/>
              <a:buFont typeface="Economica"/>
              <a:buNone/>
              <a:defRPr sz="4200">
                <a:solidFill>
                  <a:srgbClr val="FFC400"/>
                </a:solidFill>
                <a:latin typeface="Economica"/>
                <a:ea typeface="Economica"/>
                <a:cs typeface="Economica"/>
                <a:sym typeface="Economica"/>
              </a:defRPr>
            </a:lvl2pPr>
            <a:lvl3pPr lvl="2">
              <a:spcBef>
                <a:spcPts val="0"/>
              </a:spcBef>
              <a:buClr>
                <a:srgbClr val="FFC400"/>
              </a:buClr>
              <a:buSzPct val="100000"/>
              <a:buFont typeface="Economica"/>
              <a:buNone/>
              <a:defRPr sz="4200">
                <a:solidFill>
                  <a:srgbClr val="FFC400"/>
                </a:solidFill>
                <a:latin typeface="Economica"/>
                <a:ea typeface="Economica"/>
                <a:cs typeface="Economica"/>
                <a:sym typeface="Economica"/>
              </a:defRPr>
            </a:lvl3pPr>
            <a:lvl4pPr lvl="3">
              <a:spcBef>
                <a:spcPts val="0"/>
              </a:spcBef>
              <a:buClr>
                <a:srgbClr val="FFC400"/>
              </a:buClr>
              <a:buSzPct val="100000"/>
              <a:buFont typeface="Economica"/>
              <a:buNone/>
              <a:defRPr sz="4200">
                <a:solidFill>
                  <a:srgbClr val="FFC400"/>
                </a:solidFill>
                <a:latin typeface="Economica"/>
                <a:ea typeface="Economica"/>
                <a:cs typeface="Economica"/>
                <a:sym typeface="Economica"/>
              </a:defRPr>
            </a:lvl4pPr>
            <a:lvl5pPr lvl="4">
              <a:spcBef>
                <a:spcPts val="0"/>
              </a:spcBef>
              <a:buClr>
                <a:srgbClr val="FFC400"/>
              </a:buClr>
              <a:buSzPct val="100000"/>
              <a:buFont typeface="Economica"/>
              <a:buNone/>
              <a:defRPr sz="4200">
                <a:solidFill>
                  <a:srgbClr val="FFC400"/>
                </a:solidFill>
                <a:latin typeface="Economica"/>
                <a:ea typeface="Economica"/>
                <a:cs typeface="Economica"/>
                <a:sym typeface="Economica"/>
              </a:defRPr>
            </a:lvl5pPr>
            <a:lvl6pPr lvl="5">
              <a:spcBef>
                <a:spcPts val="0"/>
              </a:spcBef>
              <a:buClr>
                <a:srgbClr val="FFC400"/>
              </a:buClr>
              <a:buSzPct val="100000"/>
              <a:buFont typeface="Economica"/>
              <a:buNone/>
              <a:defRPr sz="4200">
                <a:solidFill>
                  <a:srgbClr val="FFC400"/>
                </a:solidFill>
                <a:latin typeface="Economica"/>
                <a:ea typeface="Economica"/>
                <a:cs typeface="Economica"/>
                <a:sym typeface="Economica"/>
              </a:defRPr>
            </a:lvl6pPr>
            <a:lvl7pPr lvl="6">
              <a:spcBef>
                <a:spcPts val="0"/>
              </a:spcBef>
              <a:buClr>
                <a:srgbClr val="FFC400"/>
              </a:buClr>
              <a:buSzPct val="100000"/>
              <a:buFont typeface="Economica"/>
              <a:buNone/>
              <a:defRPr sz="4200">
                <a:solidFill>
                  <a:srgbClr val="FFC400"/>
                </a:solidFill>
                <a:latin typeface="Economica"/>
                <a:ea typeface="Economica"/>
                <a:cs typeface="Economica"/>
                <a:sym typeface="Economica"/>
              </a:defRPr>
            </a:lvl7pPr>
            <a:lvl8pPr lvl="7">
              <a:spcBef>
                <a:spcPts val="0"/>
              </a:spcBef>
              <a:buClr>
                <a:srgbClr val="FFC400"/>
              </a:buClr>
              <a:buSzPct val="100000"/>
              <a:buFont typeface="Economica"/>
              <a:buNone/>
              <a:defRPr sz="4200">
                <a:solidFill>
                  <a:srgbClr val="FFC400"/>
                </a:solidFill>
                <a:latin typeface="Economica"/>
                <a:ea typeface="Economica"/>
                <a:cs typeface="Economica"/>
                <a:sym typeface="Economica"/>
              </a:defRPr>
            </a:lvl8pPr>
            <a:lvl9pPr lvl="8">
              <a:spcBef>
                <a:spcPts val="0"/>
              </a:spcBef>
              <a:buClr>
                <a:srgbClr val="FFC400"/>
              </a:buClr>
              <a:buSzPct val="100000"/>
              <a:buFont typeface="Economica"/>
              <a:buNone/>
              <a:defRPr sz="4200">
                <a:solidFill>
                  <a:srgbClr val="FFC400"/>
                </a:solidFill>
                <a:latin typeface="Economica"/>
                <a:ea typeface="Economica"/>
                <a:cs typeface="Economica"/>
                <a:sym typeface="Economica"/>
              </a:defRPr>
            </a:lvl9pPr>
          </a:lstStyle>
          <a:p/>
        </p:txBody>
      </p:sp>
      <p:sp>
        <p:nvSpPr>
          <p:cNvPr id="7" name="Shape 7"/>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a:lnSpc>
                <a:spcPct val="115000"/>
              </a:lnSpc>
              <a:spcBef>
                <a:spcPts val="0"/>
              </a:spcBef>
              <a:spcAft>
                <a:spcPts val="1600"/>
              </a:spcAft>
              <a:buClr>
                <a:srgbClr val="FFE57F"/>
              </a:buClr>
              <a:buSzPct val="100000"/>
              <a:buFont typeface="Open Sans"/>
              <a:defRPr sz="1800">
                <a:solidFill>
                  <a:srgbClr val="FFE57F"/>
                </a:solidFill>
                <a:latin typeface="Open Sans"/>
                <a:ea typeface="Open Sans"/>
                <a:cs typeface="Open Sans"/>
                <a:sym typeface="Open Sans"/>
              </a:defRPr>
            </a:lvl1pPr>
            <a:lvl2pPr lvl="1">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2pPr>
            <a:lvl3pPr lvl="2">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3pPr>
            <a:lvl4pPr lvl="3">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4pPr>
            <a:lvl5pPr lvl="4">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5pPr>
            <a:lvl6pPr lvl="5">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6pPr>
            <a:lvl7pPr lvl="6">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7pPr>
            <a:lvl8pPr lvl="7">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8pPr>
            <a:lvl9pPr lvl="8">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9pPr>
          </a:lstStyle>
          <a:p/>
        </p:txBody>
      </p:sp>
      <p:sp>
        <p:nvSpPr>
          <p:cNvPr id="8" name="Shape 8"/>
          <p:cNvSpPr txBox="1"/>
          <p:nvPr/>
        </p:nvSpPr>
        <p:spPr>
          <a:xfrm>
            <a:off x="8223300" y="4756500"/>
            <a:ext cx="920700" cy="387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C400"/>
                </a:solidFill>
                <a:latin typeface="Economica"/>
                <a:ea typeface="Economica"/>
                <a:cs typeface="Economica"/>
                <a:sym typeface="Economica"/>
              </a:rPr>
              <a:t>#OMGROBOTS</a:t>
            </a: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351C75"/>
        </a:solidFill>
      </p:bgPr>
    </p:bg>
    <p:spTree>
      <p:nvGrpSpPr>
        <p:cNvPr id="51" name="Shape 51"/>
        <p:cNvGrpSpPr/>
        <p:nvPr/>
      </p:nvGrpSpPr>
      <p:grpSpPr>
        <a:xfrm>
          <a:off x="0" y="0"/>
          <a:ext cx="0" cy="0"/>
          <a:chOff x="0" y="0"/>
          <a:chExt cx="0" cy="0"/>
        </a:xfrm>
      </p:grpSpPr>
      <p:sp>
        <p:nvSpPr>
          <p:cNvPr id="52" name="Shape 52"/>
          <p:cNvSpPr txBox="1"/>
          <p:nvPr>
            <p:ph type="title"/>
          </p:nvPr>
        </p:nvSpPr>
        <p:spPr>
          <a:xfrm>
            <a:off x="311700" y="315925"/>
            <a:ext cx="8520600" cy="831300"/>
          </a:xfrm>
          <a:prstGeom prst="rect">
            <a:avLst/>
          </a:prstGeom>
          <a:noFill/>
          <a:ln>
            <a:noFill/>
          </a:ln>
        </p:spPr>
        <p:txBody>
          <a:bodyPr anchorCtr="0" anchor="b" bIns="91425" lIns="91425" rIns="91425" tIns="91425"/>
          <a:lstStyle>
            <a:lvl1pPr lvl="0"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1pPr>
            <a:lvl2pPr lvl="1"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2pPr>
            <a:lvl3pPr lvl="2"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3pPr>
            <a:lvl4pPr lvl="3"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4pPr>
            <a:lvl5pPr lvl="4"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5pPr>
            <a:lvl6pPr lvl="5"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6pPr>
            <a:lvl7pPr lvl="6"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7pPr>
            <a:lvl8pPr lvl="7"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8pPr>
            <a:lvl9pPr lvl="8" rtl="0">
              <a:spcBef>
                <a:spcPts val="0"/>
              </a:spcBef>
              <a:buClr>
                <a:srgbClr val="FFC400"/>
              </a:buClr>
              <a:buSzPct val="100000"/>
              <a:buFont typeface="Economica"/>
              <a:buNone/>
              <a:defRPr sz="4200">
                <a:solidFill>
                  <a:srgbClr val="FFC400"/>
                </a:solidFill>
                <a:latin typeface="Economica"/>
                <a:ea typeface="Economica"/>
                <a:cs typeface="Economica"/>
                <a:sym typeface="Economica"/>
              </a:defRPr>
            </a:lvl9pPr>
          </a:lstStyle>
          <a:p/>
        </p:txBody>
      </p:sp>
      <p:sp>
        <p:nvSpPr>
          <p:cNvPr id="53" name="Shape 53"/>
          <p:cNvSpPr txBox="1"/>
          <p:nvPr>
            <p:ph idx="1" type="body"/>
          </p:nvPr>
        </p:nvSpPr>
        <p:spPr>
          <a:xfrm>
            <a:off x="311700" y="1225225"/>
            <a:ext cx="8520600" cy="3354000"/>
          </a:xfrm>
          <a:prstGeom prst="rect">
            <a:avLst/>
          </a:prstGeom>
          <a:noFill/>
          <a:ln>
            <a:noFill/>
          </a:ln>
        </p:spPr>
        <p:txBody>
          <a:bodyPr anchorCtr="0" anchor="t" bIns="91425" lIns="91425" rIns="91425" tIns="91425"/>
          <a:lstStyle>
            <a:lvl1pPr lvl="0" rtl="0">
              <a:lnSpc>
                <a:spcPct val="115000"/>
              </a:lnSpc>
              <a:spcBef>
                <a:spcPts val="0"/>
              </a:spcBef>
              <a:spcAft>
                <a:spcPts val="1600"/>
              </a:spcAft>
              <a:buClr>
                <a:srgbClr val="FFE57F"/>
              </a:buClr>
              <a:buSzPct val="100000"/>
              <a:buFont typeface="Open Sans"/>
              <a:defRPr sz="1800">
                <a:solidFill>
                  <a:srgbClr val="FFE57F"/>
                </a:solidFill>
                <a:latin typeface="Open Sans"/>
                <a:ea typeface="Open Sans"/>
                <a:cs typeface="Open Sans"/>
                <a:sym typeface="Open Sans"/>
              </a:defRPr>
            </a:lvl1pPr>
            <a:lvl2pPr lvl="1"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2pPr>
            <a:lvl3pPr lvl="2"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3pPr>
            <a:lvl4pPr lvl="3"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4pPr>
            <a:lvl5pPr lvl="4"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5pPr>
            <a:lvl6pPr lvl="5"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6pPr>
            <a:lvl7pPr lvl="6"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7pPr>
            <a:lvl8pPr lvl="7"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8pPr>
            <a:lvl9pPr lvl="8" rtl="0">
              <a:lnSpc>
                <a:spcPct val="115000"/>
              </a:lnSpc>
              <a:spcBef>
                <a:spcPts val="0"/>
              </a:spcBef>
              <a:spcAft>
                <a:spcPts val="1600"/>
              </a:spcAft>
              <a:buClr>
                <a:srgbClr val="FFE57F"/>
              </a:buClr>
              <a:buFont typeface="Open Sans"/>
              <a:defRPr>
                <a:solidFill>
                  <a:srgbClr val="FFE57F"/>
                </a:solidFill>
                <a:latin typeface="Open Sans"/>
                <a:ea typeface="Open Sans"/>
                <a:cs typeface="Open Sans"/>
                <a:sym typeface="Open Sans"/>
              </a:defRPr>
            </a:lvl9pPr>
          </a:lstStyle>
          <a:p/>
        </p:txBody>
      </p:sp>
      <p:sp>
        <p:nvSpPr>
          <p:cNvPr id="54" name="Shape 54"/>
          <p:cNvSpPr txBox="1"/>
          <p:nvPr/>
        </p:nvSpPr>
        <p:spPr>
          <a:xfrm>
            <a:off x="8223300" y="4756500"/>
            <a:ext cx="920700" cy="387000"/>
          </a:xfrm>
          <a:prstGeom prst="rect">
            <a:avLst/>
          </a:prstGeom>
          <a:noFill/>
          <a:ln>
            <a:noFill/>
          </a:ln>
        </p:spPr>
        <p:txBody>
          <a:bodyPr anchorCtr="0" anchor="t" bIns="91425" lIns="91425" rIns="91425" tIns="91425">
            <a:noAutofit/>
          </a:bodyPr>
          <a:lstStyle/>
          <a:p>
            <a:pPr lvl="0" rtl="0">
              <a:spcBef>
                <a:spcPts val="0"/>
              </a:spcBef>
              <a:buNone/>
            </a:pPr>
            <a:r>
              <a:rPr lang="en" sz="1200">
                <a:solidFill>
                  <a:srgbClr val="FFC400"/>
                </a:solidFill>
                <a:latin typeface="Economica"/>
                <a:ea typeface="Economica"/>
                <a:cs typeface="Economica"/>
                <a:sym typeface="Economica"/>
              </a:rPr>
              <a:t>#OMGROBOTS</a:t>
            </a: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www.youtube.com/watch?v=VqOKzoHJDjA"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hyperlink" Target="https://www.youtube.com/watch?time_continue=55&amp;v=_bORsPtHbGk" TargetMode="Externa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s://www.youtube.com/watch?v=FTdPTnLwqOY" TargetMode="External"/><Relationship Id="rId4" Type="http://schemas.openxmlformats.org/officeDocument/2006/relationships/hyperlink" Target="https://www.youtube.com/watch?v=ws7rORT2gZc" TargetMode="External"/><Relationship Id="rId5" Type="http://schemas.openxmlformats.org/officeDocument/2006/relationships/image" Target="../media/image0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https://www.youtube.com/watch?v=YIPWAlzgHqk" TargetMode="External"/><Relationship Id="rId4" Type="http://schemas.openxmlformats.org/officeDocument/2006/relationships/image" Target="../media/image0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hyperlink" Target="https://www.youtube.com/watch?v=p2nCb_fePkM" TargetMode="External"/><Relationship Id="rId4" Type="http://schemas.openxmlformats.org/officeDocument/2006/relationships/image" Target="../media/image0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www.youtube.com/watch?v=bbQ2ps1uIZ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youtube.com/watch?v=gP-TIoZq4cM" TargetMode="External"/><Relationship Id="rId4" Type="http://schemas.openxmlformats.org/officeDocument/2006/relationships/image" Target="../media/image0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hyperlink" Target="http://www.chiefdelphi.com" TargetMode="External"/><Relationship Id="rId4" Type="http://schemas.openxmlformats.org/officeDocument/2006/relationships/hyperlink" Target="http://www.firstinspires.org/robotics/frc" TargetMode="External"/><Relationship Id="rId5" Type="http://schemas.openxmlformats.org/officeDocument/2006/relationships/hyperlink" Target="http://www.firstinspires.org/robotics/frc/blog/" TargetMode="External"/><Relationship Id="rId6" Type="http://schemas.openxmlformats.org/officeDocument/2006/relationships/hyperlink" Target="www.theblueallianc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0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hyperlink" Target="https://youtu.be/-hNSN5fG7D0?t=34" TargetMode="External"/><Relationship Id="rId4" Type="http://schemas.openxmlformats.org/officeDocument/2006/relationships/image" Target="../media/image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0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07.png"/><Relationship Id="rId6" Type="http://schemas.openxmlformats.org/officeDocument/2006/relationships/image" Target="../media/image0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09.jpg"/><Relationship Id="rId4" Type="http://schemas.openxmlformats.org/officeDocument/2006/relationships/image" Target="../media/image16.jpg"/><Relationship Id="rId5" Type="http://schemas.openxmlformats.org/officeDocument/2006/relationships/image" Target="../media/image11.jpg"/><Relationship Id="rId6" Type="http://schemas.openxmlformats.org/officeDocument/2006/relationships/image" Target="../media/image19.png"/><Relationship Id="rId7" Type="http://schemas.openxmlformats.org/officeDocument/2006/relationships/image" Target="../media/image13.jpg"/><Relationship Id="rId8"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18.jpg"/><Relationship Id="rId5"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hyperlink" Target="https://www.youtube.com/watch?time_continue=55&amp;v=_bORsPtHbGk" TargetMode="External"/><Relationship Id="rId4" Type="http://schemas.openxmlformats.org/officeDocument/2006/relationships/image" Target="../media/image17.jpg"/><Relationship Id="rId5" Type="http://schemas.openxmlformats.org/officeDocument/2006/relationships/image" Target="../media/image20.png"/><Relationship Id="rId6"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23.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02.jpg"/><Relationship Id="rId5"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hyperlink" Target="https://c2.staticflickr.com/2/1516/24899638499_45b771cf86_z.jp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youtube.com/watch?v=VqOKzoHJDj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ctrTitle"/>
          </p:nvPr>
        </p:nvSpPr>
        <p:spPr>
          <a:xfrm>
            <a:off x="2906600" y="1525705"/>
            <a:ext cx="3054600" cy="1537199"/>
          </a:xfrm>
          <a:prstGeom prst="rect">
            <a:avLst/>
          </a:prstGeom>
        </p:spPr>
        <p:txBody>
          <a:bodyPr anchorCtr="0" anchor="b" bIns="91425" lIns="91425" rIns="91425" tIns="91425">
            <a:noAutofit/>
          </a:bodyPr>
          <a:lstStyle/>
          <a:p>
            <a:pPr lvl="0">
              <a:spcBef>
                <a:spcPts val="0"/>
              </a:spcBef>
              <a:buNone/>
            </a:pPr>
            <a:r>
              <a:rPr lang="en"/>
              <a:t>Trainings 10/17/16</a:t>
            </a:r>
          </a:p>
        </p:txBody>
      </p:sp>
      <p:sp>
        <p:nvSpPr>
          <p:cNvPr id="102" name="Shape 102"/>
          <p:cNvSpPr txBox="1"/>
          <p:nvPr>
            <p:ph idx="1" type="subTitle"/>
          </p:nvPr>
        </p:nvSpPr>
        <p:spPr>
          <a:xfrm>
            <a:off x="3044700" y="3116580"/>
            <a:ext cx="3054600" cy="701400"/>
          </a:xfrm>
          <a:prstGeom prst="rect">
            <a:avLst/>
          </a:prstGeom>
        </p:spPr>
        <p:txBody>
          <a:bodyPr anchorCtr="0" anchor="t" bIns="91425" lIns="91425" rIns="91425" tIns="91425">
            <a:noAutofit/>
          </a:bodyPr>
          <a:lstStyle/>
          <a:p>
            <a:pPr lvl="0">
              <a:spcBef>
                <a:spcPts val="0"/>
              </a:spcBef>
              <a:buNone/>
            </a:pPr>
            <a:r>
              <a:rPr lang="en"/>
              <a:t>Woooo!!!</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Step 1: Analyze Game, Determine Strategy</a:t>
            </a:r>
          </a:p>
        </p:txBody>
      </p:sp>
      <p:sp>
        <p:nvSpPr>
          <p:cNvPr id="156" name="Shape 156"/>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Successful teams have well defined goals and expectations for their robot</a:t>
            </a:r>
          </a:p>
          <a:p>
            <a:pPr indent="-228600" lvl="1" marL="914400" rtl="0">
              <a:spcBef>
                <a:spcPts val="0"/>
              </a:spcBef>
              <a:buChar char="-"/>
            </a:pPr>
            <a:r>
              <a:rPr lang="en"/>
              <a:t>These </a:t>
            </a:r>
            <a:r>
              <a:rPr b="1" lang="en"/>
              <a:t>need</a:t>
            </a:r>
            <a:r>
              <a:rPr lang="en"/>
              <a:t> to be established by the first few days of build</a:t>
            </a:r>
          </a:p>
          <a:p>
            <a:pPr lvl="0" rtl="0">
              <a:lnSpc>
                <a:spcPct val="115000"/>
              </a:lnSpc>
              <a:spcBef>
                <a:spcPts val="0"/>
              </a:spcBef>
              <a:spcAft>
                <a:spcPts val="0"/>
              </a:spcAft>
              <a:buNone/>
            </a:pPr>
            <a:r>
              <a:rPr lang="en"/>
              <a:t>Part A: Scoring Analysis </a:t>
            </a:r>
            <a:r>
              <a:rPr lang="en" sz="1200"/>
              <a:t>(Scoring methods/requirements, efficiency)</a:t>
            </a:r>
          </a:p>
          <a:p>
            <a:pPr lvl="0" rtl="0">
              <a:lnSpc>
                <a:spcPct val="115000"/>
              </a:lnSpc>
              <a:spcBef>
                <a:spcPts val="0"/>
              </a:spcBef>
              <a:spcAft>
                <a:spcPts val="0"/>
              </a:spcAft>
              <a:buNone/>
            </a:pPr>
            <a:r>
              <a:rPr lang="en"/>
              <a:t>Part B: FIeld Analysis </a:t>
            </a:r>
            <a:r>
              <a:rPr lang="en" sz="1200"/>
              <a:t>(obstacles/defense, game piece valuation)</a:t>
            </a:r>
          </a:p>
          <a:p>
            <a:pPr lvl="0" rtl="0">
              <a:lnSpc>
                <a:spcPct val="115000"/>
              </a:lnSpc>
              <a:spcBef>
                <a:spcPts val="0"/>
              </a:spcBef>
              <a:spcAft>
                <a:spcPts val="0"/>
              </a:spcAft>
              <a:buNone/>
            </a:pPr>
            <a:r>
              <a:rPr lang="en"/>
              <a:t>Part C: Alliance Analysis </a:t>
            </a:r>
            <a:r>
              <a:rPr lang="en" sz="1200"/>
              <a:t>(robot roles, counter-strategies/chokepoints, chokehold strategies)</a:t>
            </a:r>
          </a:p>
          <a:p>
            <a:pPr lvl="0" rtl="0">
              <a:lnSpc>
                <a:spcPct val="115000"/>
              </a:lnSpc>
              <a:spcBef>
                <a:spcPts val="0"/>
              </a:spcBef>
              <a:spcAft>
                <a:spcPts val="0"/>
              </a:spcAft>
              <a:buNone/>
            </a:pPr>
            <a:r>
              <a:t/>
            </a:r>
            <a:endParaRPr sz="1200"/>
          </a:p>
          <a:p>
            <a:pPr lvl="0" rtl="0">
              <a:spcBef>
                <a:spcPts val="0"/>
              </a:spcBef>
              <a:buNone/>
            </a:pPr>
            <a:r>
              <a:rPr i="1" lang="en">
                <a:latin typeface="Corsiva"/>
                <a:ea typeface="Corsiva"/>
                <a:cs typeface="Corsiva"/>
                <a:sym typeface="Corsiva"/>
              </a:rPr>
              <a:t>“</a:t>
            </a:r>
            <a:r>
              <a:rPr lang="en">
                <a:latin typeface="Corsiva"/>
                <a:ea typeface="Corsiva"/>
                <a:cs typeface="Corsiva"/>
                <a:sym typeface="Corsiva"/>
              </a:rPr>
              <a:t>The best way to get to Einstein is to analyze the game, figure out which three robots would make up the ideal Einstein alliance, and then design, build, iterate, and polish the one that best matches your teams' capabilities.” - Jared Russell, 254 mentor</a:t>
            </a:r>
          </a:p>
          <a:p>
            <a:pPr lvl="0" rtl="0">
              <a:spcBef>
                <a:spcPts val="0"/>
              </a:spcBef>
              <a:buNone/>
            </a:pPr>
            <a:r>
              <a:t/>
            </a:r>
            <a:endParaRPr sz="1100"/>
          </a:p>
          <a:p>
            <a:pPr lvl="0" rtl="0">
              <a:spcBef>
                <a:spcPts val="0"/>
              </a:spcBef>
              <a:buNone/>
            </a:pPr>
            <a:r>
              <a:t/>
            </a:r>
            <a:endParaRPr sz="1100"/>
          </a:p>
          <a:p>
            <a:pPr lvl="0" rt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Step 2: Robot Roles and Criteria</a:t>
            </a:r>
          </a:p>
        </p:txBody>
      </p:sp>
      <p:sp>
        <p:nvSpPr>
          <p:cNvPr id="162" name="Shape 162"/>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spcAft>
                <a:spcPts val="0"/>
              </a:spcAft>
              <a:buNone/>
            </a:pPr>
            <a:r>
              <a:rPr lang="en"/>
              <a:t>Part A: Consider </a:t>
            </a:r>
            <a:r>
              <a:rPr i="1" lang="en"/>
              <a:t>every single</a:t>
            </a:r>
            <a:r>
              <a:rPr lang="en"/>
              <a:t> task the robot has to accomplish</a:t>
            </a:r>
          </a:p>
          <a:p>
            <a:pPr indent="-317500" lvl="0" marL="457200" rtl="0">
              <a:spcBef>
                <a:spcPts val="0"/>
              </a:spcBef>
              <a:buSzPct val="100000"/>
              <a:buChar char="-"/>
            </a:pPr>
            <a:r>
              <a:rPr i="1" lang="en" sz="1400"/>
              <a:t>ex: acquire game piece, move across field, score game piece</a:t>
            </a:r>
          </a:p>
          <a:p>
            <a:pPr lvl="0" rtl="0">
              <a:spcBef>
                <a:spcPts val="0"/>
              </a:spcBef>
              <a:spcAft>
                <a:spcPts val="0"/>
              </a:spcAft>
              <a:buNone/>
            </a:pPr>
            <a:r>
              <a:rPr lang="en"/>
              <a:t>Part B: </a:t>
            </a:r>
            <a:r>
              <a:rPr i="1" lang="en"/>
              <a:t>What criteria/characteristics does our robot have to meet in order to compete at a successful level using our determined strategy?</a:t>
            </a:r>
          </a:p>
          <a:p>
            <a:pPr indent="-317500" lvl="0" marL="457200" rtl="0">
              <a:spcBef>
                <a:spcPts val="0"/>
              </a:spcBef>
              <a:spcAft>
                <a:spcPts val="0"/>
              </a:spcAft>
              <a:buSzPct val="100000"/>
              <a:buChar char="-"/>
            </a:pPr>
            <a:r>
              <a:rPr i="1" lang="en" sz="1400"/>
              <a:t>ex: [X] stacks per match, fast drivetrain</a:t>
            </a:r>
          </a:p>
          <a:p>
            <a:pPr lvl="0" rtl="0">
              <a:spcBef>
                <a:spcPts val="0"/>
              </a:spcBef>
              <a:buNone/>
            </a:pPr>
            <a:r>
              <a:t/>
            </a:r>
            <a:endParaRPr b="1" i="1" sz="2400"/>
          </a:p>
          <a:p>
            <a:pPr lvl="0" rtl="0">
              <a:spcBef>
                <a:spcPts val="0"/>
              </a:spcBef>
              <a:spcAft>
                <a:spcPts val="0"/>
              </a:spcAft>
              <a:buNone/>
            </a:pPr>
            <a:r>
              <a:rPr b="1" i="1" lang="en" sz="2400"/>
              <a:t>“TIE EVERYTHING BACK INTO THE CHOSEN STRATEGY!!!”</a:t>
            </a:r>
          </a:p>
          <a:p>
            <a:pPr lvl="0" rtl="0" algn="r">
              <a:spcBef>
                <a:spcPts val="0"/>
              </a:spcBef>
              <a:spcAft>
                <a:spcPts val="0"/>
              </a:spcAft>
              <a:buNone/>
            </a:pPr>
            <a:r>
              <a:rPr i="1" lang="en" sz="1400"/>
              <a:t>-- Everyone that we should be listening to</a:t>
            </a:r>
          </a:p>
          <a:p>
            <a:pPr lvl="0" rtl="0">
              <a:spcBef>
                <a:spcPts val="0"/>
              </a:spcBef>
              <a:buClr>
                <a:schemeClr val="dk1"/>
              </a:buClr>
              <a:buSzPct val="45833"/>
              <a:buFont typeface="Arial"/>
              <a:buNone/>
            </a:pPr>
            <a:r>
              <a:t/>
            </a:r>
            <a:endParaRPr b="1" i="1"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Step 3: Manipulator Design</a:t>
            </a:r>
          </a:p>
        </p:txBody>
      </p:sp>
      <p:sp>
        <p:nvSpPr>
          <p:cNvPr id="168" name="Shape 16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spcAft>
                <a:spcPts val="0"/>
              </a:spcAft>
              <a:buNone/>
            </a:pPr>
            <a:r>
              <a:rPr i="1" lang="en"/>
              <a:t>What manipulators would be able to accomplish one/some of the listed tasks, and fit the criteria that we’ve determined?</a:t>
            </a:r>
          </a:p>
          <a:p>
            <a:pPr indent="-317500" lvl="0" marL="457200" rtl="0">
              <a:spcBef>
                <a:spcPts val="0"/>
              </a:spcBef>
              <a:spcAft>
                <a:spcPts val="0"/>
              </a:spcAft>
              <a:buSzPct val="100000"/>
              <a:buChar char="-"/>
            </a:pPr>
            <a:r>
              <a:rPr lang="en" sz="1400"/>
              <a:t>Brainstorm: DO NOT FILTER IDEAS</a:t>
            </a:r>
            <a:r>
              <a:rPr i="1" lang="en" sz="1400"/>
              <a:t> (yet)</a:t>
            </a:r>
          </a:p>
          <a:p>
            <a:pPr indent="-317500" lvl="0" marL="457200" rtl="0">
              <a:spcBef>
                <a:spcPts val="0"/>
              </a:spcBef>
              <a:spcAft>
                <a:spcPts val="0"/>
              </a:spcAft>
              <a:buSzPct val="100000"/>
              <a:buChar char="-"/>
            </a:pPr>
            <a:r>
              <a:rPr lang="en" sz="1400"/>
              <a:t>Common manipulators: rollers/intakes, hoppers, elevators, shooters</a:t>
            </a:r>
          </a:p>
          <a:p>
            <a:pPr lvl="0" rtl="0">
              <a:spcBef>
                <a:spcPts val="0"/>
              </a:spcBef>
              <a:spcAft>
                <a:spcPts val="0"/>
              </a:spcAft>
              <a:buNone/>
            </a:pPr>
            <a:r>
              <a:t/>
            </a:r>
            <a:endParaRPr i="1"/>
          </a:p>
          <a:p>
            <a:pPr lvl="0" rtl="0">
              <a:spcBef>
                <a:spcPts val="0"/>
              </a:spcBef>
              <a:spcAft>
                <a:spcPts val="0"/>
              </a:spcAft>
              <a:buNone/>
            </a:pPr>
            <a:r>
              <a:rPr i="1" lang="en"/>
              <a:t>Are there ways in which we can use one manipulator to accomplish multiple tasks, without sacrificing efficiency/performance?</a:t>
            </a:r>
          </a:p>
          <a:p>
            <a:pPr lvl="0" rtl="0">
              <a:spcBef>
                <a:spcPts val="0"/>
              </a:spcBef>
              <a:spcAft>
                <a:spcPts val="0"/>
              </a:spcAft>
              <a:buNone/>
            </a:pPr>
            <a:r>
              <a:t/>
            </a:r>
            <a:endParaRPr i="1" sz="1400"/>
          </a:p>
          <a:p>
            <a:pPr lvl="0" rtl="0">
              <a:spcBef>
                <a:spcPts val="0"/>
              </a:spcBef>
              <a:spcAft>
                <a:spcPts val="0"/>
              </a:spcAft>
              <a:buNone/>
            </a:pPr>
            <a:r>
              <a:t/>
            </a:r>
            <a:endParaRPr i="1" sz="1400"/>
          </a:p>
          <a:p>
            <a:pPr lvl="0" rtl="0">
              <a:spcBef>
                <a:spcPts val="0"/>
              </a:spcBef>
              <a:spcAft>
                <a:spcPts val="0"/>
              </a:spcAft>
              <a:buNone/>
            </a:pPr>
            <a:r>
              <a:t/>
            </a:r>
            <a:endParaRPr i="1" sz="1400"/>
          </a:p>
          <a:p>
            <a:pPr lvl="0" rtl="0" algn="r">
              <a:spcBef>
                <a:spcPts val="0"/>
              </a:spcBef>
              <a:spcAft>
                <a:spcPts val="0"/>
              </a:spcAft>
              <a:buNone/>
            </a:pPr>
            <a:r>
              <a:t/>
            </a:r>
            <a:endParaRPr i="1" sz="1400"/>
          </a:p>
          <a:p>
            <a:pPr lvl="0" rtl="0">
              <a:spcBef>
                <a:spcPts val="0"/>
              </a:spcBef>
              <a:buNone/>
            </a:pPr>
            <a:r>
              <a:t/>
            </a:r>
            <a:endParaRPr b="1" i="1"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sp>
        <p:nvSpPr>
          <p:cNvPr id="173" name="Shape 173"/>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Step 3.5: Robot Design</a:t>
            </a:r>
          </a:p>
        </p:txBody>
      </p:sp>
      <p:sp>
        <p:nvSpPr>
          <p:cNvPr id="174" name="Shape 174"/>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spcAft>
                <a:spcPts val="0"/>
              </a:spcAft>
              <a:buNone/>
            </a:pPr>
            <a:r>
              <a:rPr lang="en"/>
              <a:t>Many manipulators make a robot</a:t>
            </a:r>
          </a:p>
          <a:p>
            <a:pPr indent="-228600" lvl="1" marL="914400" rtl="0">
              <a:spcBef>
                <a:spcPts val="0"/>
              </a:spcBef>
              <a:buChar char="-"/>
            </a:pPr>
            <a:r>
              <a:rPr lang="en"/>
              <a:t>It’s not one robot, it’s a bunch of manipulators seamlessly put together</a:t>
            </a:r>
          </a:p>
          <a:p>
            <a:pPr lvl="0" rtl="0">
              <a:spcBef>
                <a:spcPts val="0"/>
              </a:spcBef>
              <a:spcAft>
                <a:spcPts val="0"/>
              </a:spcAft>
              <a:buNone/>
            </a:pPr>
            <a:r>
              <a:rPr lang="en"/>
              <a:t>Q’s to ask:</a:t>
            </a:r>
          </a:p>
          <a:p>
            <a:pPr lvl="0" rtl="0">
              <a:spcBef>
                <a:spcPts val="0"/>
              </a:spcBef>
              <a:spcAft>
                <a:spcPts val="0"/>
              </a:spcAft>
              <a:buNone/>
            </a:pPr>
            <a:r>
              <a:rPr i="1" lang="en" sz="1400"/>
              <a:t>Are all the manipulators cohesive? Do they synergize well?</a:t>
            </a:r>
          </a:p>
          <a:p>
            <a:pPr indent="-228600" lvl="1" marL="914400" rtl="0">
              <a:spcBef>
                <a:spcPts val="0"/>
              </a:spcBef>
              <a:spcAft>
                <a:spcPts val="1000"/>
              </a:spcAft>
              <a:buChar char="-"/>
            </a:pPr>
            <a:r>
              <a:rPr lang="en"/>
              <a:t>Where are you putting the manipulators on your chassis? Will there be interference?</a:t>
            </a:r>
          </a:p>
          <a:p>
            <a:pPr lvl="0" rtl="0">
              <a:spcBef>
                <a:spcPts val="0"/>
              </a:spcBef>
              <a:spcAft>
                <a:spcPts val="0"/>
              </a:spcAft>
              <a:buNone/>
            </a:pPr>
            <a:r>
              <a:rPr i="1" lang="en" sz="1400"/>
              <a:t>Can you fit all your manipulators in the weight/size limit?</a:t>
            </a:r>
          </a:p>
          <a:p>
            <a:pPr indent="-228600" lvl="1" marL="914400" rtl="0">
              <a:spcBef>
                <a:spcPts val="0"/>
              </a:spcBef>
              <a:spcAft>
                <a:spcPts val="1000"/>
              </a:spcAft>
              <a:buChar char="-"/>
            </a:pPr>
            <a:r>
              <a:rPr lang="en"/>
              <a:t>Do you want or need to combine manipulators?</a:t>
            </a:r>
          </a:p>
          <a:p>
            <a:pPr lvl="0" rtl="0">
              <a:spcBef>
                <a:spcPts val="0"/>
              </a:spcBef>
              <a:spcAft>
                <a:spcPts val="0"/>
              </a:spcAft>
              <a:buNone/>
            </a:pPr>
            <a:r>
              <a:rPr i="1" lang="en" sz="1400"/>
              <a:t>Are they actually feasible?</a:t>
            </a:r>
          </a:p>
          <a:p>
            <a:pPr lvl="0" rtl="0">
              <a:spcBef>
                <a:spcPts val="0"/>
              </a:spcBef>
              <a:buNone/>
            </a:pPr>
            <a:r>
              <a:t/>
            </a:r>
            <a:endParaRP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Step 4: Prototyping</a:t>
            </a:r>
          </a:p>
        </p:txBody>
      </p:sp>
      <p:sp>
        <p:nvSpPr>
          <p:cNvPr id="180" name="Shape 180"/>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en"/>
              <a:t>Helps figure out if/how well a manipulator design will work</a:t>
            </a:r>
          </a:p>
          <a:p>
            <a:pPr lvl="0" rtl="0">
              <a:spcBef>
                <a:spcPts val="0"/>
              </a:spcBef>
              <a:spcAft>
                <a:spcPts val="0"/>
              </a:spcAft>
              <a:buNone/>
            </a:pPr>
            <a:r>
              <a:rPr lang="en"/>
              <a:t>Can help determine variable factors</a:t>
            </a:r>
          </a:p>
          <a:p>
            <a:pPr indent="-228600" lvl="1" marL="914400" rtl="0">
              <a:spcBef>
                <a:spcPts val="0"/>
              </a:spcBef>
              <a:buChar char="-"/>
            </a:pPr>
            <a:r>
              <a:rPr lang="en"/>
              <a:t>shooter speed/compression, intake geometry</a:t>
            </a:r>
          </a:p>
          <a:p>
            <a:pPr lvl="0" rtl="0">
              <a:spcBef>
                <a:spcPts val="0"/>
              </a:spcBef>
              <a:spcAft>
                <a:spcPts val="0"/>
              </a:spcAft>
              <a:buClr>
                <a:srgbClr val="000000"/>
              </a:buClr>
              <a:buSzPct val="61111"/>
              <a:buFont typeface="Arial"/>
              <a:buNone/>
            </a:pPr>
            <a:r>
              <a:rPr lang="en"/>
              <a:t>Prototype Plan:</a:t>
            </a:r>
          </a:p>
          <a:p>
            <a:pPr indent="-317500" lvl="0" marL="457200" rtl="0">
              <a:spcBef>
                <a:spcPts val="0"/>
              </a:spcBef>
              <a:buSzPct val="100000"/>
              <a:buChar char="-"/>
            </a:pPr>
            <a:r>
              <a:rPr i="1" lang="en" sz="1400"/>
              <a:t>What do you want to prove?</a:t>
            </a:r>
          </a:p>
          <a:p>
            <a:pPr indent="-317500" lvl="0" marL="457200" rtl="0">
              <a:spcBef>
                <a:spcPts val="0"/>
              </a:spcBef>
              <a:buSzPct val="100000"/>
              <a:buChar char="-"/>
            </a:pPr>
            <a:r>
              <a:rPr i="1" lang="en" sz="1400"/>
              <a:t>How do you prove it?</a:t>
            </a:r>
          </a:p>
          <a:p>
            <a:pPr lvl="0" rtl="0">
              <a:spcBef>
                <a:spcPts val="0"/>
              </a:spcBef>
              <a:spcAft>
                <a:spcPts val="0"/>
              </a:spcAft>
              <a:buNone/>
            </a:pPr>
            <a:r>
              <a:rPr lang="en"/>
              <a:t>Prototypes must be a </a:t>
            </a:r>
            <a:r>
              <a:rPr b="1" lang="en"/>
              <a:t>M</a:t>
            </a:r>
            <a:r>
              <a:rPr lang="en"/>
              <a:t>inimum </a:t>
            </a:r>
            <a:r>
              <a:rPr b="1" lang="en"/>
              <a:t>V</a:t>
            </a:r>
            <a:r>
              <a:rPr lang="en"/>
              <a:t>iable </a:t>
            </a:r>
            <a:r>
              <a:rPr b="1" lang="en"/>
              <a:t>P</a:t>
            </a:r>
            <a:r>
              <a:rPr lang="en"/>
              <a:t>roduct - DO NOT OVERCOMPLICATE</a:t>
            </a:r>
          </a:p>
          <a:p>
            <a:pPr indent="-317500" lvl="0" marL="457200" rtl="0">
              <a:spcBef>
                <a:spcPts val="0"/>
              </a:spcBef>
              <a:buSzPct val="100000"/>
              <a:buChar char="-"/>
            </a:pPr>
            <a:r>
              <a:rPr lang="en" sz="1400"/>
              <a:t>use existing structures/mechanisms wherever possible</a:t>
            </a:r>
          </a:p>
          <a:p>
            <a:pPr lvl="0" rtl="0">
              <a:spcBef>
                <a:spcPts val="0"/>
              </a:spcBef>
              <a:buNone/>
            </a:pPr>
            <a:r>
              <a:t/>
            </a:r>
            <a:endParaRPr/>
          </a:p>
          <a:p>
            <a:pPr lvl="0" rt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type="title"/>
          </p:nvPr>
        </p:nvSpPr>
        <p:spPr>
          <a:xfrm>
            <a:off x="773700" y="1806450"/>
            <a:ext cx="7596600" cy="1530600"/>
          </a:xfrm>
          <a:prstGeom prst="rect">
            <a:avLst/>
          </a:prstGeom>
        </p:spPr>
        <p:txBody>
          <a:bodyPr anchorCtr="0" anchor="ctr" bIns="91425" lIns="91425" rIns="91425" tIns="91425">
            <a:noAutofit/>
          </a:bodyPr>
          <a:lstStyle/>
          <a:p>
            <a:pPr lvl="0" rtl="0">
              <a:spcBef>
                <a:spcPts val="0"/>
              </a:spcBef>
              <a:buNone/>
            </a:pPr>
            <a:r>
              <a:rPr lang="en"/>
              <a:t>ENOUGH WITH THE BORING STUFF</a:t>
            </a:r>
          </a:p>
          <a:p>
            <a:pPr lvl="0" rtl="0">
              <a:spcBef>
                <a:spcPts val="0"/>
              </a:spcBef>
              <a:buNone/>
            </a:pPr>
            <a:r>
              <a:rPr lang="en" sz="3000"/>
              <a:t>LET’S GET DOWN TO BUSINESS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2016: Stronghold</a:t>
            </a:r>
          </a:p>
        </p:txBody>
      </p:sp>
      <p:sp>
        <p:nvSpPr>
          <p:cNvPr id="191" name="Shape 191"/>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solidFill>
                  <a:schemeClr val="hlink"/>
                </a:solidFill>
                <a:hlinkClick r:id="rId3"/>
              </a:rPr>
              <a:t>The Game</a:t>
            </a:r>
          </a:p>
          <a:p>
            <a:pPr indent="-228600" lvl="0" marL="457200" rtl="0">
              <a:spcBef>
                <a:spcPts val="0"/>
              </a:spcBef>
            </a:pPr>
            <a:r>
              <a:rPr lang="en"/>
              <a:t>Notable Rules</a:t>
            </a:r>
          </a:p>
          <a:p>
            <a:pPr indent="-228600" lvl="1" marL="914400" rtl="0">
              <a:spcBef>
                <a:spcPts val="0"/>
              </a:spcBef>
            </a:pPr>
            <a:r>
              <a:rPr lang="en"/>
              <a:t>Low-bar: 16 in high</a:t>
            </a:r>
          </a:p>
          <a:p>
            <a:pPr indent="-228600" lvl="1" marL="914400" rtl="0">
              <a:spcBef>
                <a:spcPts val="0"/>
              </a:spcBef>
            </a:pPr>
            <a:r>
              <a:rPr lang="en"/>
              <a:t>Max height: 4 ft</a:t>
            </a:r>
          </a:p>
          <a:p>
            <a:pPr indent="-228600" lvl="1" marL="914400" rtl="0">
              <a:spcBef>
                <a:spcPts val="0"/>
              </a:spcBef>
            </a:pPr>
            <a:r>
              <a:rPr lang="en"/>
              <a:t>Max weight: 120 lbs</a:t>
            </a:r>
          </a:p>
          <a:p>
            <a:pPr indent="-228600" lvl="1" marL="914400" rtl="0">
              <a:spcBef>
                <a:spcPts val="0"/>
              </a:spcBef>
            </a:pPr>
            <a:r>
              <a:rPr lang="en"/>
              <a:t>Can only control 1 ball at a time</a:t>
            </a:r>
          </a:p>
          <a:p>
            <a:pPr indent="-228600" lvl="1" marL="914400" rtl="0">
              <a:spcBef>
                <a:spcPts val="0"/>
              </a:spcBef>
            </a:pPr>
            <a:r>
              <a:rPr lang="en"/>
              <a:t>Can’t shoot over defenses</a:t>
            </a:r>
          </a:p>
          <a:p>
            <a:pPr lvl="0" rt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254: The Cheesy Poofs</a:t>
            </a:r>
          </a:p>
        </p:txBody>
      </p:sp>
      <p:sp>
        <p:nvSpPr>
          <p:cNvPr id="197" name="Shape 197"/>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Vision controlled turret</a:t>
            </a:r>
          </a:p>
          <a:p>
            <a:pPr indent="-228600" lvl="0" marL="457200" rtl="0">
              <a:spcBef>
                <a:spcPts val="0"/>
              </a:spcBef>
            </a:pPr>
            <a:r>
              <a:rPr lang="en"/>
              <a:t>Always aims at goal</a:t>
            </a:r>
          </a:p>
          <a:p>
            <a:pPr indent="-228600" lvl="0" marL="457200" rtl="0">
              <a:spcBef>
                <a:spcPts val="0"/>
              </a:spcBef>
            </a:pPr>
            <a:r>
              <a:rPr lang="en"/>
              <a:t>Mecanum intake</a:t>
            </a:r>
          </a:p>
          <a:p>
            <a:pPr indent="-228600" lvl="0" marL="457200" rtl="0">
              <a:spcBef>
                <a:spcPts val="0"/>
              </a:spcBef>
            </a:pPr>
            <a:r>
              <a:rPr lang="en"/>
              <a:t>Fits under lowbar</a:t>
            </a:r>
          </a:p>
          <a:p>
            <a:pPr indent="-228600" lvl="0" marL="457200" rtl="0">
              <a:spcBef>
                <a:spcPts val="0"/>
              </a:spcBef>
            </a:pPr>
            <a:r>
              <a:rPr lang="en"/>
              <a:t>Highgoal shooter</a:t>
            </a:r>
          </a:p>
          <a:p>
            <a:pPr indent="-228600" lvl="0" marL="457200" rtl="0">
              <a:spcBef>
                <a:spcPts val="0"/>
              </a:spcBef>
            </a:pPr>
            <a:r>
              <a:rPr lang="en"/>
              <a:t>Has a climber</a:t>
            </a:r>
          </a:p>
          <a:p>
            <a:pPr indent="-228600" lvl="0" marL="457200" rtl="0">
              <a:spcBef>
                <a:spcPts val="0"/>
              </a:spcBef>
            </a:pPr>
            <a:r>
              <a:rPr lang="en"/>
              <a:t>8 pneumatic wheels</a:t>
            </a:r>
          </a:p>
          <a:p>
            <a:pPr indent="-228600" lvl="0" marL="457200" rtl="0">
              <a:spcBef>
                <a:spcPts val="0"/>
              </a:spcBef>
            </a:pPr>
            <a:r>
              <a:rPr lang="en"/>
              <a:t>Newton division finalists</a:t>
            </a:r>
          </a:p>
          <a:p>
            <a:pPr lvl="0" rtl="0">
              <a:spcBef>
                <a:spcPts val="0"/>
              </a:spcBef>
              <a:buNone/>
            </a:pPr>
            <a:r>
              <a:rPr lang="en" sz="1300" u="sng">
                <a:solidFill>
                  <a:schemeClr val="hlink"/>
                </a:solidFill>
                <a:hlinkClick r:id="rId3"/>
              </a:rPr>
              <a:t>Newton Q100</a:t>
            </a:r>
            <a:r>
              <a:rPr lang="en" sz="1300"/>
              <a:t> </a:t>
            </a:r>
          </a:p>
        </p:txBody>
      </p:sp>
      <p:pic>
        <p:nvPicPr>
          <p:cNvPr descr="8e5707a7-robit.jpg" id="198" name="Shape 198"/>
          <p:cNvPicPr preferRelativeResize="0"/>
          <p:nvPr/>
        </p:nvPicPr>
        <p:blipFill>
          <a:blip r:embed="rId4">
            <a:alphaModFix/>
          </a:blip>
          <a:stretch>
            <a:fillRect/>
          </a:stretch>
        </p:blipFill>
        <p:spPr>
          <a:xfrm>
            <a:off x="3934048" y="1147225"/>
            <a:ext cx="4898254" cy="3354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2" name="Shape 202"/>
        <p:cNvGrpSpPr/>
        <p:nvPr/>
      </p:nvGrpSpPr>
      <p:grpSpPr>
        <a:xfrm>
          <a:off x="0" y="0"/>
          <a:ext cx="0" cy="0"/>
          <a:chOff x="0" y="0"/>
          <a:chExt cx="0" cy="0"/>
        </a:xfrm>
      </p:grpSpPr>
      <p:sp>
        <p:nvSpPr>
          <p:cNvPr id="203" name="Shape 203"/>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971: Spartan Robotics</a:t>
            </a:r>
          </a:p>
        </p:txBody>
      </p:sp>
      <p:sp>
        <p:nvSpPr>
          <p:cNvPr id="204" name="Shape 204"/>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Two-part shooter</a:t>
            </a:r>
          </a:p>
          <a:p>
            <a:pPr indent="-228600" lvl="1" marL="914400" rtl="0">
              <a:spcBef>
                <a:spcPts val="0"/>
              </a:spcBef>
            </a:pPr>
            <a:r>
              <a:rPr lang="en"/>
              <a:t>Reveal</a:t>
            </a:r>
          </a:p>
          <a:p>
            <a:pPr indent="-228600" lvl="0" marL="457200" rtl="0">
              <a:spcBef>
                <a:spcPts val="0"/>
              </a:spcBef>
            </a:pPr>
            <a:r>
              <a:rPr lang="en"/>
              <a:t>Mecanum intake</a:t>
            </a:r>
          </a:p>
          <a:p>
            <a:pPr indent="-228600" lvl="0" marL="457200" rtl="0">
              <a:spcBef>
                <a:spcPts val="0"/>
              </a:spcBef>
            </a:pPr>
            <a:r>
              <a:rPr lang="en"/>
              <a:t>Vision controlled</a:t>
            </a:r>
          </a:p>
          <a:p>
            <a:pPr indent="-228600" lvl="0" marL="457200" rtl="0">
              <a:spcBef>
                <a:spcPts val="0"/>
              </a:spcBef>
            </a:pPr>
            <a:r>
              <a:rPr lang="en"/>
              <a:t>Fingers for feeder</a:t>
            </a:r>
          </a:p>
          <a:p>
            <a:pPr indent="-228600" lvl="0" marL="457200" rtl="0">
              <a:spcBef>
                <a:spcPts val="0"/>
              </a:spcBef>
            </a:pPr>
            <a:r>
              <a:rPr lang="en"/>
              <a:t>Fits under low-bar</a:t>
            </a:r>
          </a:p>
          <a:p>
            <a:pPr indent="-228600" lvl="0" marL="457200" rtl="0">
              <a:spcBef>
                <a:spcPts val="0"/>
              </a:spcBef>
            </a:pPr>
            <a:r>
              <a:rPr lang="en"/>
              <a:t>8 pneumatic wheels</a:t>
            </a:r>
          </a:p>
          <a:p>
            <a:pPr indent="-228600" lvl="0" marL="457200" rtl="0">
              <a:spcBef>
                <a:spcPts val="0"/>
              </a:spcBef>
            </a:pPr>
            <a:r>
              <a:rPr lang="en"/>
              <a:t>Climber</a:t>
            </a:r>
          </a:p>
          <a:p>
            <a:pPr lvl="0" rtl="0">
              <a:spcBef>
                <a:spcPts val="0"/>
              </a:spcBef>
              <a:buNone/>
            </a:pPr>
            <a:r>
              <a:rPr lang="en" sz="1300" u="sng">
                <a:solidFill>
                  <a:schemeClr val="hlink"/>
                </a:solidFill>
                <a:hlinkClick r:id="rId3"/>
              </a:rPr>
              <a:t>CMP Q90</a:t>
            </a:r>
            <a:r>
              <a:rPr lang="en"/>
              <a:t> </a:t>
            </a:r>
            <a:r>
              <a:rPr lang="en" sz="1200" u="sng">
                <a:solidFill>
                  <a:schemeClr val="hlink"/>
                </a:solidFill>
                <a:hlinkClick r:id="rId4"/>
              </a:rPr>
              <a:t>CMP QF4-8</a:t>
            </a:r>
          </a:p>
          <a:p>
            <a:pPr lvl="0">
              <a:spcBef>
                <a:spcPts val="0"/>
              </a:spcBef>
              <a:buNone/>
            </a:pPr>
            <a:r>
              <a:t/>
            </a:r>
            <a:endParaRPr/>
          </a:p>
        </p:txBody>
      </p:sp>
      <p:pic>
        <p:nvPicPr>
          <p:cNvPr descr="zYtPwlyh.jpg" id="205" name="Shape 205"/>
          <p:cNvPicPr preferRelativeResize="0"/>
          <p:nvPr/>
        </p:nvPicPr>
        <p:blipFill>
          <a:blip r:embed="rId5">
            <a:alphaModFix/>
          </a:blip>
          <a:stretch>
            <a:fillRect/>
          </a:stretch>
        </p:blipFill>
        <p:spPr>
          <a:xfrm>
            <a:off x="5158824" y="315925"/>
            <a:ext cx="3673475" cy="3718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330: Beach Bots</a:t>
            </a:r>
          </a:p>
        </p:txBody>
      </p:sp>
      <p:sp>
        <p:nvSpPr>
          <p:cNvPr id="211" name="Shape 211"/>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Tall Shooter</a:t>
            </a:r>
          </a:p>
          <a:p>
            <a:pPr indent="-228600" lvl="0" marL="457200" rtl="0">
              <a:spcBef>
                <a:spcPts val="0"/>
              </a:spcBef>
            </a:pPr>
            <a:r>
              <a:rPr lang="en"/>
              <a:t>Turret on top</a:t>
            </a:r>
          </a:p>
          <a:p>
            <a:pPr indent="-228600" lvl="0" marL="457200" rtl="0">
              <a:spcBef>
                <a:spcPts val="0"/>
              </a:spcBef>
            </a:pPr>
            <a:r>
              <a:rPr lang="en"/>
              <a:t>Climber</a:t>
            </a:r>
          </a:p>
          <a:p>
            <a:pPr indent="-228600" lvl="0" marL="457200" rtl="0">
              <a:spcBef>
                <a:spcPts val="0"/>
              </a:spcBef>
            </a:pPr>
            <a:r>
              <a:rPr lang="en"/>
              <a:t>8 pneumatic wheels</a:t>
            </a:r>
          </a:p>
          <a:p>
            <a:pPr indent="-228600" lvl="0" marL="457200" rtl="0">
              <a:spcBef>
                <a:spcPts val="0"/>
              </a:spcBef>
            </a:pPr>
            <a:r>
              <a:rPr lang="en"/>
              <a:t>Fits under low-bar</a:t>
            </a:r>
          </a:p>
          <a:p>
            <a:pPr indent="-228600" lvl="0" marL="457200" rtl="0">
              <a:spcBef>
                <a:spcPts val="0"/>
              </a:spcBef>
            </a:pPr>
            <a:r>
              <a:rPr lang="en"/>
              <a:t>Shot from batter</a:t>
            </a:r>
          </a:p>
          <a:p>
            <a:pPr indent="-228600" lvl="0" marL="457200" rtl="0">
              <a:spcBef>
                <a:spcPts val="0"/>
              </a:spcBef>
            </a:pPr>
            <a:r>
              <a:rPr lang="en"/>
              <a:t>World champs!</a:t>
            </a:r>
          </a:p>
          <a:p>
            <a:pPr lvl="0" rtl="0">
              <a:spcBef>
                <a:spcPts val="0"/>
              </a:spcBef>
              <a:buNone/>
            </a:pPr>
            <a:r>
              <a:rPr lang="en" u="sng">
                <a:solidFill>
                  <a:schemeClr val="hlink"/>
                </a:solidFill>
                <a:hlinkClick r:id="rId3"/>
              </a:rPr>
              <a:t>QF3M2 Carver</a:t>
            </a:r>
          </a:p>
        </p:txBody>
      </p:sp>
      <p:pic>
        <p:nvPicPr>
          <p:cNvPr descr="rtn_315408.jpg" id="212" name="Shape 212"/>
          <p:cNvPicPr preferRelativeResize="0"/>
          <p:nvPr/>
        </p:nvPicPr>
        <p:blipFill>
          <a:blip r:embed="rId4">
            <a:alphaModFix/>
          </a:blip>
          <a:stretch>
            <a:fillRect/>
          </a:stretch>
        </p:blipFill>
        <p:spPr>
          <a:xfrm>
            <a:off x="4258324" y="315924"/>
            <a:ext cx="4573975" cy="3051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type="title"/>
          </p:nvPr>
        </p:nvSpPr>
        <p:spPr>
          <a:xfrm>
            <a:off x="773700" y="1806450"/>
            <a:ext cx="7596600" cy="1530600"/>
          </a:xfrm>
          <a:prstGeom prst="rect">
            <a:avLst/>
          </a:prstGeom>
        </p:spPr>
        <p:txBody>
          <a:bodyPr anchorCtr="0" anchor="ctr" bIns="91425" lIns="91425" rIns="91425" tIns="91425">
            <a:noAutofit/>
          </a:bodyPr>
          <a:lstStyle/>
          <a:p>
            <a:pPr lvl="0" rtl="0">
              <a:spcBef>
                <a:spcPts val="0"/>
              </a:spcBef>
              <a:buNone/>
            </a:pPr>
            <a:r>
              <a:rPr lang="en"/>
              <a:t>Strategy And Design</a:t>
            </a:r>
          </a:p>
        </p:txBody>
      </p:sp>
      <p:sp>
        <p:nvSpPr>
          <p:cNvPr id="108" name="Shape 108"/>
          <p:cNvSpPr txBox="1"/>
          <p:nvPr>
            <p:ph type="title"/>
          </p:nvPr>
        </p:nvSpPr>
        <p:spPr>
          <a:xfrm>
            <a:off x="1335950" y="1912650"/>
            <a:ext cx="3414300" cy="338100"/>
          </a:xfrm>
          <a:prstGeom prst="rect">
            <a:avLst/>
          </a:prstGeom>
        </p:spPr>
        <p:txBody>
          <a:bodyPr anchorCtr="0" anchor="ctr" bIns="91425" lIns="91425" rIns="91425" tIns="91425">
            <a:noAutofit/>
          </a:bodyPr>
          <a:lstStyle/>
          <a:p>
            <a:pPr lvl="0" rtl="0">
              <a:spcBef>
                <a:spcPts val="0"/>
              </a:spcBef>
              <a:buNone/>
            </a:pPr>
            <a:r>
              <a:rPr lang="en" sz="1200"/>
              <a:t>“</a:t>
            </a:r>
            <a:r>
              <a:rPr lang="en" sz="1400"/>
              <a:t>Champs sounds like fun. How can we go?”</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1241: Theory 6</a:t>
            </a:r>
          </a:p>
        </p:txBody>
      </p:sp>
      <p:sp>
        <p:nvSpPr>
          <p:cNvPr id="218" name="Shape 218"/>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Doesn’t fit under low-bar</a:t>
            </a:r>
          </a:p>
          <a:p>
            <a:pPr indent="-228600" lvl="0" marL="457200" rtl="0">
              <a:spcBef>
                <a:spcPts val="0"/>
              </a:spcBef>
            </a:pPr>
            <a:r>
              <a:rPr lang="en"/>
              <a:t>Turret on top</a:t>
            </a:r>
          </a:p>
          <a:p>
            <a:pPr indent="-228600" lvl="0" marL="457200" rtl="0">
              <a:spcBef>
                <a:spcPts val="0"/>
              </a:spcBef>
            </a:pPr>
            <a:r>
              <a:rPr lang="en"/>
              <a:t>Two-part intake</a:t>
            </a:r>
          </a:p>
          <a:p>
            <a:pPr indent="-228600" lvl="0" marL="457200" rtl="0">
              <a:spcBef>
                <a:spcPts val="0"/>
              </a:spcBef>
            </a:pPr>
            <a:r>
              <a:rPr lang="en"/>
              <a:t>Elevator to turret</a:t>
            </a:r>
          </a:p>
          <a:p>
            <a:pPr indent="-228600" lvl="0" marL="457200" rtl="0">
              <a:spcBef>
                <a:spcPts val="0"/>
              </a:spcBef>
            </a:pPr>
            <a:r>
              <a:rPr lang="en"/>
              <a:t>6 pneumatic wheels</a:t>
            </a:r>
          </a:p>
          <a:p>
            <a:pPr indent="-228600" lvl="0" marL="457200" rtl="0">
              <a:spcBef>
                <a:spcPts val="0"/>
              </a:spcBef>
            </a:pPr>
            <a:r>
              <a:rPr lang="en"/>
              <a:t>Vision controlled</a:t>
            </a:r>
          </a:p>
          <a:p>
            <a:pPr lvl="0" rtl="0">
              <a:spcBef>
                <a:spcPts val="0"/>
              </a:spcBef>
              <a:buNone/>
            </a:pPr>
            <a:r>
              <a:rPr lang="en">
                <a:solidFill>
                  <a:schemeClr val="hlink"/>
                </a:solidFill>
                <a:hlinkClick r:id="rId3"/>
              </a:rPr>
              <a:t>FM3 Waterloo</a:t>
            </a:r>
          </a:p>
        </p:txBody>
      </p:sp>
      <p:pic>
        <p:nvPicPr>
          <p:cNvPr descr="b83a590e4ee2d63208330273dbefb883_m.jpg" id="219" name="Shape 219"/>
          <p:cNvPicPr preferRelativeResize="0"/>
          <p:nvPr/>
        </p:nvPicPr>
        <p:blipFill>
          <a:blip r:embed="rId4">
            <a:alphaModFix/>
          </a:blip>
          <a:stretch>
            <a:fillRect/>
          </a:stretch>
        </p:blipFill>
        <p:spPr>
          <a:xfrm>
            <a:off x="4404524" y="315925"/>
            <a:ext cx="4427775" cy="2951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987: The High Rollers</a:t>
            </a:r>
          </a:p>
        </p:txBody>
      </p:sp>
      <p:sp>
        <p:nvSpPr>
          <p:cNvPr id="225" name="Shape 225"/>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Shooter arm that is on a turret</a:t>
            </a:r>
          </a:p>
          <a:p>
            <a:pPr indent="-228600" lvl="0" marL="457200" rtl="0">
              <a:spcBef>
                <a:spcPts val="0"/>
              </a:spcBef>
            </a:pPr>
            <a:r>
              <a:rPr lang="en"/>
              <a:t>2 flywheels and a punch to shoot ball</a:t>
            </a:r>
          </a:p>
          <a:p>
            <a:pPr indent="-228600" lvl="0" marL="457200" rtl="0">
              <a:spcBef>
                <a:spcPts val="0"/>
              </a:spcBef>
            </a:pPr>
            <a:r>
              <a:rPr lang="en"/>
              <a:t>Polychord/angled tape intake</a:t>
            </a:r>
          </a:p>
          <a:p>
            <a:pPr indent="-228600" lvl="0" marL="457200" rtl="0">
              <a:spcBef>
                <a:spcPts val="0"/>
              </a:spcBef>
            </a:pPr>
            <a:r>
              <a:rPr lang="en"/>
              <a:t>First team to successfully do a 2 ball auton</a:t>
            </a:r>
          </a:p>
          <a:p>
            <a:pPr indent="-228600" lvl="0" marL="457200" rtl="0">
              <a:spcBef>
                <a:spcPts val="0"/>
              </a:spcBef>
            </a:pPr>
            <a:r>
              <a:rPr lang="en"/>
              <a:t>Fits under lowbar</a:t>
            </a:r>
          </a:p>
          <a:p>
            <a:pPr indent="-228600" lvl="0" marL="457200" rtl="0">
              <a:spcBef>
                <a:spcPts val="0"/>
              </a:spcBef>
            </a:pPr>
            <a:r>
              <a:rPr lang="en"/>
              <a:t>6 pneumatic wheels</a:t>
            </a:r>
          </a:p>
          <a:p>
            <a:pPr lvl="0" rtl="0">
              <a:spcBef>
                <a:spcPts val="0"/>
              </a:spcBef>
              <a:buNone/>
            </a:pPr>
            <a:r>
              <a:rPr lang="en">
                <a:solidFill>
                  <a:schemeClr val="hlink"/>
                </a:solidFill>
                <a:hlinkClick r:id="rId3"/>
              </a:rPr>
              <a:t>Season recap</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Flywheel intake</a:t>
            </a:r>
          </a:p>
          <a:p>
            <a:pPr indent="-228600" lvl="0" marL="457200" rtl="0">
              <a:spcBef>
                <a:spcPts val="0"/>
              </a:spcBef>
            </a:pPr>
            <a:r>
              <a:rPr lang="en"/>
              <a:t>Climber</a:t>
            </a:r>
          </a:p>
          <a:p>
            <a:pPr indent="-228600" lvl="0" marL="457200" rtl="0">
              <a:spcBef>
                <a:spcPts val="0"/>
              </a:spcBef>
            </a:pPr>
            <a:r>
              <a:rPr lang="en"/>
              <a:t>Small shooter arm</a:t>
            </a:r>
          </a:p>
          <a:p>
            <a:pPr indent="-228600" lvl="0" marL="457200" rtl="0">
              <a:spcBef>
                <a:spcPts val="0"/>
              </a:spcBef>
            </a:pPr>
            <a:r>
              <a:rPr lang="en"/>
              <a:t>2 flywheels and punch</a:t>
            </a:r>
          </a:p>
          <a:p>
            <a:pPr indent="-228600" lvl="0" marL="457200" rtl="0">
              <a:spcBef>
                <a:spcPts val="0"/>
              </a:spcBef>
            </a:pPr>
            <a:r>
              <a:rPr lang="en"/>
              <a:t>Fits under lowbar</a:t>
            </a:r>
          </a:p>
          <a:p>
            <a:pPr lvl="0" rtl="0">
              <a:spcBef>
                <a:spcPts val="0"/>
              </a:spcBef>
              <a:buNone/>
            </a:pPr>
            <a:r>
              <a:rPr lang="en">
                <a:solidFill>
                  <a:schemeClr val="hlink"/>
                </a:solidFill>
                <a:hlinkClick r:id="rId3"/>
              </a:rPr>
              <a:t>SFM2 Waterloo</a:t>
            </a:r>
          </a:p>
          <a:p>
            <a:pPr lvl="0">
              <a:spcBef>
                <a:spcPts val="0"/>
              </a:spcBef>
              <a:buNone/>
            </a:pPr>
            <a:r>
              <a:t/>
            </a:r>
            <a:endParaRPr/>
          </a:p>
        </p:txBody>
      </p:sp>
      <p:sp>
        <p:nvSpPr>
          <p:cNvPr id="231" name="Shape 231"/>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610: Crescent Robotics</a:t>
            </a:r>
          </a:p>
        </p:txBody>
      </p:sp>
      <p:pic>
        <p:nvPicPr>
          <p:cNvPr descr="ovE1RX6h.jpg" id="232" name="Shape 232"/>
          <p:cNvPicPr preferRelativeResize="0"/>
          <p:nvPr/>
        </p:nvPicPr>
        <p:blipFill>
          <a:blip r:embed="rId4">
            <a:alphaModFix/>
          </a:blip>
          <a:stretch>
            <a:fillRect/>
          </a:stretch>
        </p:blipFill>
        <p:spPr>
          <a:xfrm>
            <a:off x="5337675" y="315925"/>
            <a:ext cx="3494625" cy="3494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USEFUL RESOURCES</a:t>
            </a:r>
          </a:p>
        </p:txBody>
      </p:sp>
      <p:sp>
        <p:nvSpPr>
          <p:cNvPr id="238" name="Shape 238"/>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en"/>
              <a:t>Chief Delphi: FRC Forum (</a:t>
            </a:r>
            <a:r>
              <a:rPr lang="en" u="sng">
                <a:solidFill>
                  <a:schemeClr val="hlink"/>
                </a:solidFill>
                <a:hlinkClick r:id="rId3"/>
              </a:rPr>
              <a:t>www.chiefdelphi.com</a:t>
            </a:r>
            <a:r>
              <a:rPr lang="en"/>
              <a:t>)</a:t>
            </a:r>
          </a:p>
          <a:p>
            <a:pPr indent="-304800" lvl="0" marL="457200" rtl="0">
              <a:spcBef>
                <a:spcPts val="0"/>
              </a:spcBef>
              <a:buSzPct val="100000"/>
              <a:buChar char="-"/>
            </a:pPr>
            <a:r>
              <a:rPr lang="en" sz="1200"/>
              <a:t>Teams’ designs, strategy talks, polls, information - literally everything </a:t>
            </a:r>
          </a:p>
          <a:p>
            <a:pPr lvl="0" rtl="0">
              <a:spcBef>
                <a:spcPts val="0"/>
              </a:spcBef>
              <a:buNone/>
            </a:pPr>
            <a:r>
              <a:rPr lang="en"/>
              <a:t>FRC Website </a:t>
            </a:r>
            <a:r>
              <a:rPr lang="en" sz="1200" u="sng">
                <a:solidFill>
                  <a:schemeClr val="hlink"/>
                </a:solidFill>
                <a:hlinkClick r:id="rId4"/>
              </a:rPr>
              <a:t>http://www.firstinspires.org/robotics/frc</a:t>
            </a:r>
          </a:p>
          <a:p>
            <a:pPr indent="-304800" lvl="0" marL="457200" rtl="0">
              <a:spcBef>
                <a:spcPts val="0"/>
              </a:spcBef>
              <a:buSzPct val="100000"/>
              <a:buChar char="-"/>
            </a:pPr>
            <a:r>
              <a:rPr lang="en" sz="1200"/>
              <a:t>FRC Blog: </a:t>
            </a:r>
            <a:r>
              <a:rPr lang="en" sz="1200" u="sng">
                <a:solidFill>
                  <a:schemeClr val="hlink"/>
                </a:solidFill>
                <a:hlinkClick r:id="rId5"/>
              </a:rPr>
              <a:t>www.firstinspires.org/robotics/frc/blog/</a:t>
            </a:r>
          </a:p>
          <a:p>
            <a:pPr indent="-304800" lvl="0" marL="457200" rtl="0">
              <a:spcBef>
                <a:spcPts val="0"/>
              </a:spcBef>
              <a:buSzPct val="100000"/>
              <a:buChar char="-"/>
            </a:pPr>
            <a:r>
              <a:rPr lang="en" sz="1200"/>
              <a:t>Game Manual/Official Q&amp;A</a:t>
            </a:r>
          </a:p>
          <a:p>
            <a:pPr indent="-304800" lvl="0" marL="457200" rtl="0">
              <a:spcBef>
                <a:spcPts val="0"/>
              </a:spcBef>
              <a:buSzPct val="100000"/>
              <a:buChar char="-"/>
            </a:pPr>
            <a:r>
              <a:rPr lang="en" sz="1200"/>
              <a:t>Official Resources</a:t>
            </a:r>
          </a:p>
          <a:p>
            <a:pPr lvl="0">
              <a:spcBef>
                <a:spcPts val="0"/>
              </a:spcBef>
              <a:buNone/>
            </a:pPr>
            <a:r>
              <a:rPr lang="en" sz="1200"/>
              <a:t>The Blue Alliance: </a:t>
            </a:r>
            <a:r>
              <a:rPr lang="en" sz="1200" u="sng">
                <a:solidFill>
                  <a:schemeClr val="hlink"/>
                </a:solidFill>
                <a:hlinkClick r:id="rId6"/>
              </a:rPr>
              <a:t>www.thebluealliance.com</a:t>
            </a:r>
          </a:p>
          <a:p>
            <a:pPr indent="-304800" lvl="0" marL="457200" rtl="0">
              <a:spcBef>
                <a:spcPts val="0"/>
              </a:spcBef>
              <a:buSzPct val="100000"/>
              <a:buChar char="-"/>
            </a:pPr>
            <a:r>
              <a:rPr lang="en" sz="1200"/>
              <a:t>Match videos, results, team info</a:t>
            </a:r>
          </a:p>
          <a:p>
            <a:pPr lvl="0" rtl="0">
              <a:spcBef>
                <a:spcPts val="0"/>
              </a:spcBef>
              <a:buNone/>
            </a:pPr>
            <a:r>
              <a:t/>
            </a:r>
            <a:endParaRPr sz="1200"/>
          </a:p>
          <a:p>
            <a:pPr lvl="0" rtl="0">
              <a:spcBef>
                <a:spcPts val="0"/>
              </a:spcBef>
              <a:buNone/>
            </a:pPr>
            <a:r>
              <a:t/>
            </a:r>
            <a:endParaRPr sz="1200"/>
          </a:p>
          <a:p>
            <a:pPr lvl="0" rtl="0">
              <a:spcBef>
                <a:spcPts val="0"/>
              </a:spcBef>
              <a:buNone/>
            </a:pPr>
            <a:r>
              <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2025275"/>
            <a:ext cx="8520600" cy="831300"/>
          </a:xfrm>
          <a:prstGeom prst="rect">
            <a:avLst/>
          </a:prstGeom>
        </p:spPr>
        <p:txBody>
          <a:bodyPr anchorCtr="0" anchor="b" bIns="91425" lIns="91425" rIns="91425" tIns="91425">
            <a:noAutofit/>
          </a:bodyPr>
          <a:lstStyle/>
          <a:p>
            <a:pPr lvl="0" rtl="0" algn="ctr">
              <a:spcBef>
                <a:spcPts val="0"/>
              </a:spcBef>
              <a:buNone/>
            </a:pPr>
            <a:r>
              <a:rPr lang="en"/>
              <a:t>Manipulators</a:t>
            </a:r>
          </a:p>
        </p:txBody>
      </p:sp>
      <p:pic>
        <p:nvPicPr>
          <p:cNvPr descr="https://s-media-cache-ak0.pinimg.com/originals/dc/0c/42/dc0c42b88d52c0f2f367fd375d7f5d2a.gif" id="244" name="Shape 244"/>
          <p:cNvPicPr preferRelativeResize="0"/>
          <p:nvPr/>
        </p:nvPicPr>
        <p:blipFill>
          <a:blip r:embed="rId3">
            <a:alphaModFix/>
          </a:blip>
          <a:stretch>
            <a:fillRect/>
          </a:stretch>
        </p:blipFill>
        <p:spPr>
          <a:xfrm>
            <a:off x="5841850" y="1931937"/>
            <a:ext cx="924625" cy="924625"/>
          </a:xfrm>
          <a:prstGeom prst="rect">
            <a:avLst/>
          </a:prstGeom>
          <a:noFill/>
          <a:ln>
            <a:noFill/>
          </a:ln>
        </p:spPr>
      </p:pic>
      <p:pic>
        <p:nvPicPr>
          <p:cNvPr descr="https://s-media-cache-ak0.pinimg.com/originals/dc/0c/42/dc0c42b88d52c0f2f367fd375d7f5d2a.gif" id="245" name="Shape 245"/>
          <p:cNvPicPr preferRelativeResize="0"/>
          <p:nvPr/>
        </p:nvPicPr>
        <p:blipFill>
          <a:blip r:embed="rId3">
            <a:alphaModFix/>
          </a:blip>
          <a:stretch>
            <a:fillRect/>
          </a:stretch>
        </p:blipFill>
        <p:spPr>
          <a:xfrm flipH="1">
            <a:off x="2396900" y="1931950"/>
            <a:ext cx="924625" cy="9246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What is a Manipulator?</a:t>
            </a:r>
          </a:p>
        </p:txBody>
      </p:sp>
      <p:sp>
        <p:nvSpPr>
          <p:cNvPr id="251" name="Shape 251"/>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Performs a function on a robot</a:t>
            </a:r>
          </a:p>
          <a:p>
            <a:pPr indent="-228600" lvl="1" marL="914400" rtl="0">
              <a:spcBef>
                <a:spcPts val="0"/>
              </a:spcBef>
              <a:buChar char="-"/>
            </a:pPr>
            <a:r>
              <a:rPr lang="en"/>
              <a:t>Drives the robot around (drivetrain)</a:t>
            </a:r>
          </a:p>
          <a:p>
            <a:pPr indent="-228600" lvl="1" marL="914400" rtl="0">
              <a:spcBef>
                <a:spcPts val="0"/>
              </a:spcBef>
              <a:buChar char="-"/>
            </a:pPr>
            <a:r>
              <a:rPr lang="en"/>
              <a:t>Takes in game pieces (intakes)</a:t>
            </a:r>
          </a:p>
          <a:p>
            <a:pPr indent="-228600" lvl="1" marL="914400" rtl="0">
              <a:spcBef>
                <a:spcPts val="0"/>
              </a:spcBef>
              <a:buChar char="-"/>
            </a:pPr>
            <a:r>
              <a:rPr lang="en"/>
              <a:t>Shoots game pieces (shooters)</a:t>
            </a:r>
          </a:p>
          <a:p>
            <a:pPr indent="-228600" lvl="1" marL="914400" rtl="0">
              <a:spcBef>
                <a:spcPts val="0"/>
              </a:spcBef>
              <a:buChar char="-"/>
            </a:pPr>
            <a:r>
              <a:rPr lang="en"/>
              <a:t>Places game pieces (placers)</a:t>
            </a:r>
          </a:p>
          <a:p>
            <a:pPr indent="-228600" lvl="1" marL="914400" rtl="0">
              <a:spcBef>
                <a:spcPts val="0"/>
              </a:spcBef>
              <a:buChar char="-"/>
            </a:pPr>
            <a:r>
              <a:rPr lang="en"/>
              <a:t>Endgame mechanism (varies)</a:t>
            </a:r>
          </a:p>
          <a:p>
            <a:pPr indent="-228600" lvl="0" marL="457200" rtl="0">
              <a:spcBef>
                <a:spcPts val="0"/>
              </a:spcBef>
              <a:buChar char="-"/>
            </a:pPr>
            <a:r>
              <a:rPr lang="en"/>
              <a:t>Many manipulators make a robot</a:t>
            </a:r>
          </a:p>
          <a:p>
            <a:pPr indent="-228600" lvl="1" marL="914400" rtl="0">
              <a:spcBef>
                <a:spcPts val="0"/>
              </a:spcBef>
              <a:buChar char="-"/>
            </a:pPr>
            <a:r>
              <a:rPr lang="en"/>
              <a:t>It’s not one robot, it’s a bunch of manipulators seamlessly put together</a:t>
            </a:r>
          </a:p>
          <a:p>
            <a:pPr lvl="0" rtl="0">
              <a:spcBef>
                <a:spcPts val="0"/>
              </a:spcBef>
              <a:buNone/>
            </a:pPr>
            <a:r>
              <a:t/>
            </a:r>
            <a:endParaRPr/>
          </a:p>
          <a:p>
            <a:pPr indent="0" lvl="0" marL="0" rtl="0">
              <a:spcBef>
                <a:spcPts val="0"/>
              </a:spcBef>
              <a:buNone/>
            </a:pPr>
            <a:r>
              <a:t/>
            </a:r>
            <a:endParaRPr/>
          </a:p>
          <a:p>
            <a:pPr indent="0" lvl="0" marL="0" rtl="0">
              <a:spcBef>
                <a:spcPts val="0"/>
              </a:spcBef>
              <a:buNone/>
            </a:pPr>
            <a:r>
              <a:rPr lang="en"/>
              <a:t> </a:t>
            </a:r>
          </a:p>
          <a:p>
            <a:pPr indent="0" lvl="0" marL="457200" rtl="0">
              <a:spcBef>
                <a:spcPts val="0"/>
              </a:spcBef>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Common Manipulators</a:t>
            </a:r>
          </a:p>
        </p:txBody>
      </p:sp>
      <p:sp>
        <p:nvSpPr>
          <p:cNvPr id="257" name="Shape 257"/>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FRC uses similar manipulators each year</a:t>
            </a:r>
          </a:p>
          <a:p>
            <a:pPr indent="-228600" lvl="1" marL="914400" rtl="0">
              <a:spcBef>
                <a:spcPts val="0"/>
              </a:spcBef>
              <a:buChar char="-"/>
            </a:pPr>
            <a:r>
              <a:rPr lang="en"/>
              <a:t>Drivetrains (99% of robots)</a:t>
            </a:r>
          </a:p>
          <a:p>
            <a:pPr indent="-228600" lvl="1" marL="914400" rtl="0">
              <a:spcBef>
                <a:spcPts val="0"/>
              </a:spcBef>
              <a:buChar char="-"/>
            </a:pPr>
            <a:r>
              <a:rPr lang="en"/>
              <a:t>Intakes</a:t>
            </a:r>
          </a:p>
          <a:p>
            <a:pPr indent="-228600" lvl="2" marL="1371600" rtl="0">
              <a:spcBef>
                <a:spcPts val="0"/>
              </a:spcBef>
              <a:buChar char="-"/>
            </a:pPr>
            <a:r>
              <a:rPr lang="en"/>
              <a:t>Hoppers</a:t>
            </a:r>
          </a:p>
          <a:p>
            <a:pPr indent="-228600" lvl="2" marL="1371600" rtl="0">
              <a:spcBef>
                <a:spcPts val="0"/>
              </a:spcBef>
              <a:buChar char="-"/>
            </a:pPr>
            <a:r>
              <a:rPr lang="en"/>
              <a:t>Game piece transport</a:t>
            </a:r>
          </a:p>
          <a:p>
            <a:pPr indent="-228600" lvl="1" marL="914400" rtl="0">
              <a:spcBef>
                <a:spcPts val="0"/>
              </a:spcBef>
              <a:buChar char="-"/>
            </a:pPr>
            <a:r>
              <a:rPr lang="en"/>
              <a:t>Shooters</a:t>
            </a:r>
          </a:p>
          <a:p>
            <a:pPr indent="-228600" lvl="1" marL="914400" rtl="0">
              <a:spcBef>
                <a:spcPts val="0"/>
              </a:spcBef>
              <a:buChar char="-"/>
            </a:pPr>
            <a:r>
              <a:rPr lang="en"/>
              <a:t>Climbers (may have been phased out)</a:t>
            </a:r>
          </a:p>
          <a:p>
            <a:pPr indent="-228600" lvl="1" marL="914400" rtl="0">
              <a:spcBef>
                <a:spcPts val="0"/>
              </a:spcBef>
              <a:buChar char="-"/>
            </a:pPr>
            <a:r>
              <a:rPr lang="en"/>
              <a:t>Elevators</a:t>
            </a:r>
          </a:p>
          <a:p>
            <a:pPr indent="-228600" lvl="0" marL="457200" rtl="0">
              <a:spcBef>
                <a:spcPts val="0"/>
              </a:spcBef>
              <a:buChar char="-"/>
            </a:pPr>
            <a:r>
              <a:rPr lang="en"/>
              <a:t>While these manipulators may be useful, do not limit yourself to them</a:t>
            </a:r>
          </a:p>
          <a:p>
            <a:pPr indent="-228600" lvl="1" marL="914400" rtl="0">
              <a:spcBef>
                <a:spcPts val="0"/>
              </a:spcBef>
              <a:buChar char="-"/>
            </a:pPr>
            <a:r>
              <a:rPr lang="en"/>
              <a:t> the most efficient/effective manipulators may require thinking unconventionally</a:t>
            </a:r>
          </a:p>
          <a:p>
            <a:pPr indent="-228600" lvl="1" marL="914400" rtl="0">
              <a:spcBef>
                <a:spcPts val="0"/>
              </a:spcBef>
              <a:buChar char="-"/>
            </a:pPr>
            <a:r>
              <a:rPr lang="en"/>
              <a:t>Ex: </a:t>
            </a:r>
            <a:r>
              <a:rPr lang="en" u="sng">
                <a:solidFill>
                  <a:schemeClr val="hlink"/>
                </a:solidFill>
                <a:hlinkClick r:id="rId3"/>
              </a:rPr>
              <a:t>Ramps in 2015</a:t>
            </a:r>
          </a:p>
        </p:txBody>
      </p:sp>
      <p:pic>
        <p:nvPicPr>
          <p:cNvPr id="258" name="Shape 258"/>
          <p:cNvPicPr preferRelativeResize="0"/>
          <p:nvPr/>
        </p:nvPicPr>
        <p:blipFill>
          <a:blip r:embed="rId4">
            <a:alphaModFix/>
          </a:blip>
          <a:stretch>
            <a:fillRect/>
          </a:stretch>
        </p:blipFill>
        <p:spPr>
          <a:xfrm>
            <a:off x="5484550" y="167200"/>
            <a:ext cx="3511925" cy="2324050"/>
          </a:xfrm>
          <a:prstGeom prst="rect">
            <a:avLst/>
          </a:prstGeom>
          <a:noFill/>
          <a:ln>
            <a:noFill/>
          </a:ln>
        </p:spPr>
      </p:pic>
      <p:sp>
        <p:nvSpPr>
          <p:cNvPr id="259" name="Shape 259"/>
          <p:cNvSpPr txBox="1"/>
          <p:nvPr/>
        </p:nvSpPr>
        <p:spPr>
          <a:xfrm>
            <a:off x="5484612" y="2491250"/>
            <a:ext cx="3511800" cy="690300"/>
          </a:xfrm>
          <a:prstGeom prst="rect">
            <a:avLst/>
          </a:prstGeom>
          <a:noFill/>
          <a:ln>
            <a:noFill/>
          </a:ln>
        </p:spPr>
        <p:txBody>
          <a:bodyPr anchorCtr="0" anchor="t" bIns="91425" lIns="91425" rIns="91425" tIns="91425">
            <a:noAutofit/>
          </a:bodyPr>
          <a:lstStyle/>
          <a:p>
            <a:pPr lvl="0" rtl="0">
              <a:spcBef>
                <a:spcPts val="0"/>
              </a:spcBef>
              <a:buNone/>
            </a:pPr>
            <a:r>
              <a:rPr i="1" lang="en">
                <a:solidFill>
                  <a:srgbClr val="FFE57F"/>
                </a:solidFill>
              </a:rPr>
              <a:t>254 putting their 2014 robot’s intakes on their 2015 test robot.</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Drivetrain: West Coast Drive</a:t>
            </a:r>
          </a:p>
        </p:txBody>
      </p:sp>
      <p:sp>
        <p:nvSpPr>
          <p:cNvPr id="265" name="Shape 265"/>
          <p:cNvSpPr txBox="1"/>
          <p:nvPr>
            <p:ph idx="1" type="body"/>
          </p:nvPr>
        </p:nvSpPr>
        <p:spPr>
          <a:xfrm>
            <a:off x="311700" y="1225225"/>
            <a:ext cx="3139200" cy="2163900"/>
          </a:xfrm>
          <a:prstGeom prst="rect">
            <a:avLst/>
          </a:prstGeom>
        </p:spPr>
        <p:txBody>
          <a:bodyPr anchorCtr="0" anchor="t" bIns="91425" lIns="91425" rIns="91425" tIns="91425">
            <a:noAutofit/>
          </a:bodyPr>
          <a:lstStyle/>
          <a:p>
            <a:pPr indent="-228600" lvl="0" marL="457200" rtl="0">
              <a:spcBef>
                <a:spcPts val="0"/>
              </a:spcBef>
              <a:buChar char="-"/>
            </a:pPr>
            <a:r>
              <a:rPr lang="en"/>
              <a:t>Usually 6 wheels</a:t>
            </a:r>
          </a:p>
          <a:p>
            <a:pPr indent="-228600" lvl="0" marL="457200" rtl="0">
              <a:spcBef>
                <a:spcPts val="0"/>
              </a:spcBef>
              <a:buChar char="-"/>
            </a:pPr>
            <a:r>
              <a:rPr lang="en"/>
              <a:t>Dropped Center </a:t>
            </a:r>
          </a:p>
          <a:p>
            <a:pPr indent="-228600" lvl="0" marL="457200" rtl="0">
              <a:spcBef>
                <a:spcPts val="0"/>
              </a:spcBef>
              <a:buChar char="-"/>
            </a:pPr>
            <a:r>
              <a:rPr lang="en"/>
              <a:t>Gearbox on the inside </a:t>
            </a:r>
          </a:p>
          <a:p>
            <a:pPr indent="-228600" lvl="0" marL="457200" rtl="0">
              <a:spcBef>
                <a:spcPts val="0"/>
              </a:spcBef>
              <a:buChar char="-"/>
            </a:pPr>
            <a:r>
              <a:rPr lang="en"/>
              <a:t>Wheels on the outside </a:t>
            </a:r>
          </a:p>
          <a:p>
            <a:pPr indent="-228600" lvl="0" marL="457200" rtl="0">
              <a:spcBef>
                <a:spcPts val="0"/>
              </a:spcBef>
              <a:buChar char="-"/>
            </a:pPr>
            <a:r>
              <a:rPr lang="en"/>
              <a:t>Easy to fix</a:t>
            </a:r>
          </a:p>
          <a:p>
            <a:pPr indent="-228600" lvl="0" marL="457200" rtl="0">
              <a:spcBef>
                <a:spcPts val="0"/>
              </a:spcBef>
              <a:buChar char="-"/>
            </a:pPr>
            <a:r>
              <a:rPr lang="en"/>
              <a:t>Easy to make </a:t>
            </a:r>
          </a:p>
          <a:p>
            <a:pPr indent="-228600" lvl="0" marL="457200" rtl="0">
              <a:spcBef>
                <a:spcPts val="0"/>
              </a:spcBef>
              <a:buChar char="-"/>
            </a:pPr>
            <a:r>
              <a:rPr lang="en"/>
              <a:t>Left and right sides of the robot are driven independently. </a:t>
            </a:r>
          </a:p>
          <a:p>
            <a:pPr indent="-228600" lvl="0" marL="457200" rtl="0">
              <a:spcBef>
                <a:spcPts val="0"/>
              </a:spcBef>
              <a:buChar char="-"/>
            </a:pPr>
            <a:r>
              <a:rPr lang="en"/>
              <a:t>U shaped or rectangular </a:t>
            </a:r>
          </a:p>
          <a:p>
            <a:pPr lvl="0">
              <a:spcBef>
                <a:spcPts val="0"/>
              </a:spcBef>
              <a:buNone/>
            </a:pPr>
            <a:r>
              <a:t/>
            </a:r>
            <a:endParaRPr/>
          </a:p>
        </p:txBody>
      </p:sp>
      <p:pic>
        <p:nvPicPr>
          <p:cNvPr id="266" name="Shape 266"/>
          <p:cNvPicPr preferRelativeResize="0"/>
          <p:nvPr/>
        </p:nvPicPr>
        <p:blipFill>
          <a:blip r:embed="rId3">
            <a:alphaModFix/>
          </a:blip>
          <a:stretch>
            <a:fillRect/>
          </a:stretch>
        </p:blipFill>
        <p:spPr>
          <a:xfrm>
            <a:off x="5351349" y="0"/>
            <a:ext cx="3792649" cy="2346699"/>
          </a:xfrm>
          <a:prstGeom prst="rect">
            <a:avLst/>
          </a:prstGeom>
          <a:noFill/>
          <a:ln>
            <a:noFill/>
          </a:ln>
        </p:spPr>
      </p:pic>
      <p:pic>
        <p:nvPicPr>
          <p:cNvPr id="267" name="Shape 267"/>
          <p:cNvPicPr preferRelativeResize="0"/>
          <p:nvPr/>
        </p:nvPicPr>
        <p:blipFill>
          <a:blip r:embed="rId4">
            <a:alphaModFix/>
          </a:blip>
          <a:stretch>
            <a:fillRect/>
          </a:stretch>
        </p:blipFill>
        <p:spPr>
          <a:xfrm>
            <a:off x="5351350" y="2346700"/>
            <a:ext cx="3792649" cy="26548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Other Drivetrains</a:t>
            </a:r>
          </a:p>
        </p:txBody>
      </p:sp>
      <p:sp>
        <p:nvSpPr>
          <p:cNvPr id="273" name="Shape 273"/>
          <p:cNvSpPr txBox="1"/>
          <p:nvPr>
            <p:ph idx="1" type="body"/>
          </p:nvPr>
        </p:nvSpPr>
        <p:spPr>
          <a:xfrm>
            <a:off x="311700" y="1225225"/>
            <a:ext cx="2783700" cy="3354000"/>
          </a:xfrm>
          <a:prstGeom prst="rect">
            <a:avLst/>
          </a:prstGeom>
        </p:spPr>
        <p:txBody>
          <a:bodyPr anchorCtr="0" anchor="t" bIns="91425" lIns="91425" rIns="91425" tIns="91425">
            <a:noAutofit/>
          </a:bodyPr>
          <a:lstStyle/>
          <a:p>
            <a:pPr indent="-228600" lvl="0" marL="457200" rtl="0">
              <a:spcBef>
                <a:spcPts val="0"/>
              </a:spcBef>
              <a:buChar char="-"/>
            </a:pPr>
            <a:r>
              <a:rPr lang="en"/>
              <a:t>Slide</a:t>
            </a:r>
          </a:p>
          <a:p>
            <a:pPr indent="-228600" lvl="0" marL="457200" rtl="0">
              <a:spcBef>
                <a:spcPts val="0"/>
              </a:spcBef>
              <a:buChar char="-"/>
            </a:pPr>
            <a:r>
              <a:rPr lang="en"/>
              <a:t>Swerve</a:t>
            </a:r>
          </a:p>
          <a:p>
            <a:pPr indent="-228600" lvl="0" marL="457200" rtl="0">
              <a:spcBef>
                <a:spcPts val="0"/>
              </a:spcBef>
              <a:buChar char="-"/>
            </a:pPr>
            <a:r>
              <a:rPr lang="en"/>
              <a:t>Mechanum </a:t>
            </a:r>
          </a:p>
          <a:p>
            <a:pPr indent="-228600" lvl="0" marL="457200">
              <a:spcBef>
                <a:spcPts val="0"/>
              </a:spcBef>
              <a:buChar char="-"/>
            </a:pPr>
            <a:r>
              <a:rPr lang="en"/>
              <a:t>Holonomic </a:t>
            </a:r>
          </a:p>
        </p:txBody>
      </p:sp>
      <p:pic>
        <p:nvPicPr>
          <p:cNvPr id="274" name="Shape 274"/>
          <p:cNvPicPr preferRelativeResize="0"/>
          <p:nvPr/>
        </p:nvPicPr>
        <p:blipFill>
          <a:blip r:embed="rId3">
            <a:alphaModFix/>
          </a:blip>
          <a:stretch>
            <a:fillRect/>
          </a:stretch>
        </p:blipFill>
        <p:spPr>
          <a:xfrm>
            <a:off x="6138096" y="584696"/>
            <a:ext cx="2959175" cy="2224550"/>
          </a:xfrm>
          <a:prstGeom prst="rect">
            <a:avLst/>
          </a:prstGeom>
          <a:noFill/>
          <a:ln>
            <a:noFill/>
          </a:ln>
        </p:spPr>
      </p:pic>
      <p:pic>
        <p:nvPicPr>
          <p:cNvPr id="275" name="Shape 275"/>
          <p:cNvPicPr preferRelativeResize="0"/>
          <p:nvPr/>
        </p:nvPicPr>
        <p:blipFill>
          <a:blip r:embed="rId4">
            <a:alphaModFix/>
          </a:blip>
          <a:stretch>
            <a:fillRect/>
          </a:stretch>
        </p:blipFill>
        <p:spPr>
          <a:xfrm>
            <a:off x="6181378" y="2738899"/>
            <a:ext cx="2966062" cy="2224552"/>
          </a:xfrm>
          <a:prstGeom prst="rect">
            <a:avLst/>
          </a:prstGeom>
          <a:noFill/>
          <a:ln>
            <a:noFill/>
          </a:ln>
        </p:spPr>
      </p:pic>
      <p:pic>
        <p:nvPicPr>
          <p:cNvPr id="276" name="Shape 276"/>
          <p:cNvPicPr preferRelativeResize="0"/>
          <p:nvPr/>
        </p:nvPicPr>
        <p:blipFill>
          <a:blip r:embed="rId5">
            <a:alphaModFix/>
          </a:blip>
          <a:stretch>
            <a:fillRect/>
          </a:stretch>
        </p:blipFill>
        <p:spPr>
          <a:xfrm>
            <a:off x="2784526" y="2738899"/>
            <a:ext cx="3353580" cy="2224550"/>
          </a:xfrm>
          <a:prstGeom prst="rect">
            <a:avLst/>
          </a:prstGeom>
          <a:noFill/>
          <a:ln>
            <a:noFill/>
          </a:ln>
        </p:spPr>
      </p:pic>
      <p:pic>
        <p:nvPicPr>
          <p:cNvPr id="277" name="Shape 277"/>
          <p:cNvPicPr preferRelativeResize="0"/>
          <p:nvPr/>
        </p:nvPicPr>
        <p:blipFill>
          <a:blip r:embed="rId6">
            <a:alphaModFix/>
          </a:blip>
          <a:stretch>
            <a:fillRect/>
          </a:stretch>
        </p:blipFill>
        <p:spPr>
          <a:xfrm>
            <a:off x="3354400" y="1061768"/>
            <a:ext cx="2783699" cy="167713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More Manipulator Examples</a:t>
            </a:r>
          </a:p>
        </p:txBody>
      </p:sp>
      <p:sp>
        <p:nvSpPr>
          <p:cNvPr id="283" name="Shape 283"/>
          <p:cNvSpPr txBox="1"/>
          <p:nvPr>
            <p:ph idx="1" type="body"/>
          </p:nvPr>
        </p:nvSpPr>
        <p:spPr>
          <a:xfrm>
            <a:off x="311700" y="1225225"/>
            <a:ext cx="8520600" cy="3354000"/>
          </a:xfrm>
          <a:prstGeom prst="rect">
            <a:avLst/>
          </a:prstGeom>
        </p:spPr>
        <p:txBody>
          <a:bodyPr anchorCtr="0" anchor="t" bIns="91425" lIns="91425" rIns="91425" tIns="91425">
            <a:noAutofit/>
          </a:bodyPr>
          <a:lstStyle/>
          <a:p>
            <a:pPr lvl="0" rtl="0">
              <a:spcBef>
                <a:spcPts val="0"/>
              </a:spcBef>
              <a:buNone/>
            </a:pPr>
            <a:r>
              <a:rPr lang="en"/>
              <a:t>-Shooters and Intakes</a:t>
            </a:r>
          </a:p>
        </p:txBody>
      </p:sp>
      <p:pic>
        <p:nvPicPr>
          <p:cNvPr descr="http://farm9.staticflickr.com/8364/8426926298_c2f92547b5_b.jpg" id="284" name="Shape 284"/>
          <p:cNvPicPr preferRelativeResize="0"/>
          <p:nvPr/>
        </p:nvPicPr>
        <p:blipFill>
          <a:blip r:embed="rId3">
            <a:alphaModFix/>
          </a:blip>
          <a:stretch>
            <a:fillRect/>
          </a:stretch>
        </p:blipFill>
        <p:spPr>
          <a:xfrm>
            <a:off x="3003849" y="1225225"/>
            <a:ext cx="2713699" cy="2035274"/>
          </a:xfrm>
          <a:prstGeom prst="rect">
            <a:avLst/>
          </a:prstGeom>
          <a:noFill/>
          <a:ln>
            <a:noFill/>
          </a:ln>
        </p:spPr>
      </p:pic>
      <p:pic>
        <p:nvPicPr>
          <p:cNvPr descr="http://www.chiefdelphi.com/media/img/71b/71b5737e2af681feaf2f95ad9285af3a_l.jpg" id="285" name="Shape 285"/>
          <p:cNvPicPr preferRelativeResize="0"/>
          <p:nvPr/>
        </p:nvPicPr>
        <p:blipFill>
          <a:blip r:embed="rId4">
            <a:alphaModFix/>
          </a:blip>
          <a:stretch>
            <a:fillRect/>
          </a:stretch>
        </p:blipFill>
        <p:spPr>
          <a:xfrm>
            <a:off x="5717550" y="1225225"/>
            <a:ext cx="2496150" cy="1872100"/>
          </a:xfrm>
          <a:prstGeom prst="rect">
            <a:avLst/>
          </a:prstGeom>
          <a:noFill/>
          <a:ln>
            <a:noFill/>
          </a:ln>
        </p:spPr>
      </p:pic>
      <p:pic>
        <p:nvPicPr>
          <p:cNvPr descr="http://www.team1710.com/wp-content/uploads/2015/02/untitled.15.jpg" id="286" name="Shape 286"/>
          <p:cNvPicPr preferRelativeResize="0"/>
          <p:nvPr/>
        </p:nvPicPr>
        <p:blipFill>
          <a:blip r:embed="rId5">
            <a:alphaModFix/>
          </a:blip>
          <a:stretch>
            <a:fillRect/>
          </a:stretch>
        </p:blipFill>
        <p:spPr>
          <a:xfrm>
            <a:off x="206775" y="1634953"/>
            <a:ext cx="2797075" cy="2097774"/>
          </a:xfrm>
          <a:prstGeom prst="rect">
            <a:avLst/>
          </a:prstGeom>
          <a:noFill/>
          <a:ln>
            <a:noFill/>
          </a:ln>
        </p:spPr>
      </p:pic>
      <p:cxnSp>
        <p:nvCxnSpPr>
          <p:cNvPr id="287" name="Shape 287"/>
          <p:cNvCxnSpPr/>
          <p:nvPr/>
        </p:nvCxnSpPr>
        <p:spPr>
          <a:xfrm flipH="1" rot="10800000">
            <a:off x="61250" y="3245825"/>
            <a:ext cx="419700" cy="248700"/>
          </a:xfrm>
          <a:prstGeom prst="straightConnector1">
            <a:avLst/>
          </a:prstGeom>
          <a:noFill/>
          <a:ln cap="flat" cmpd="sng" w="9525">
            <a:solidFill>
              <a:srgbClr val="FF0000"/>
            </a:solidFill>
            <a:prstDash val="solid"/>
            <a:round/>
            <a:headEnd len="lg" w="lg" type="none"/>
            <a:tailEnd len="lg" w="lg" type="triangle"/>
          </a:ln>
        </p:spPr>
      </p:cxnSp>
      <p:cxnSp>
        <p:nvCxnSpPr>
          <p:cNvPr id="288" name="Shape 288"/>
          <p:cNvCxnSpPr/>
          <p:nvPr/>
        </p:nvCxnSpPr>
        <p:spPr>
          <a:xfrm rot="10800000">
            <a:off x="1801750" y="3479000"/>
            <a:ext cx="357300" cy="536100"/>
          </a:xfrm>
          <a:prstGeom prst="straightConnector1">
            <a:avLst/>
          </a:prstGeom>
          <a:noFill/>
          <a:ln cap="flat" cmpd="sng" w="9525">
            <a:solidFill>
              <a:srgbClr val="FF0000"/>
            </a:solidFill>
            <a:prstDash val="solid"/>
            <a:round/>
            <a:headEnd len="lg" w="lg" type="none"/>
            <a:tailEnd len="lg" w="lg" type="triangle"/>
          </a:ln>
        </p:spPr>
      </p:cxnSp>
      <p:pic>
        <p:nvPicPr>
          <p:cNvPr id="289" name="Shape 289"/>
          <p:cNvPicPr preferRelativeResize="0"/>
          <p:nvPr/>
        </p:nvPicPr>
        <p:blipFill>
          <a:blip r:embed="rId6">
            <a:alphaModFix/>
          </a:blip>
          <a:stretch>
            <a:fillRect/>
          </a:stretch>
        </p:blipFill>
        <p:spPr>
          <a:xfrm>
            <a:off x="3003850" y="3255875"/>
            <a:ext cx="2568982" cy="1872099"/>
          </a:xfrm>
          <a:prstGeom prst="rect">
            <a:avLst/>
          </a:prstGeom>
          <a:noFill/>
          <a:ln>
            <a:noFill/>
          </a:ln>
        </p:spPr>
      </p:pic>
      <p:pic>
        <p:nvPicPr>
          <p:cNvPr descr="https://s-media-cache-ak0.pinimg.com/236x/a7/7c/69/a77c69739df003fdb46f10e76d06e026.jpg" id="290" name="Shape 290"/>
          <p:cNvPicPr preferRelativeResize="0"/>
          <p:nvPr/>
        </p:nvPicPr>
        <p:blipFill>
          <a:blip r:embed="rId7">
            <a:alphaModFix/>
          </a:blip>
          <a:stretch>
            <a:fillRect/>
          </a:stretch>
        </p:blipFill>
        <p:spPr>
          <a:xfrm>
            <a:off x="5572824" y="3012800"/>
            <a:ext cx="2130700" cy="2130700"/>
          </a:xfrm>
          <a:prstGeom prst="rect">
            <a:avLst/>
          </a:prstGeom>
          <a:noFill/>
          <a:ln>
            <a:noFill/>
          </a:ln>
        </p:spPr>
      </p:pic>
      <p:pic>
        <p:nvPicPr>
          <p:cNvPr descr="Ccg3rICUYAAifbv.jpg" id="291" name="Shape 291"/>
          <p:cNvPicPr preferRelativeResize="0"/>
          <p:nvPr/>
        </p:nvPicPr>
        <p:blipFill>
          <a:blip r:embed="rId8">
            <a:alphaModFix/>
          </a:blip>
          <a:stretch>
            <a:fillRect/>
          </a:stretch>
        </p:blipFill>
        <p:spPr>
          <a:xfrm>
            <a:off x="873149" y="3357450"/>
            <a:ext cx="2130700" cy="18785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Why Strategy?</a:t>
            </a:r>
          </a:p>
        </p:txBody>
      </p:sp>
      <p:sp>
        <p:nvSpPr>
          <p:cNvPr id="114" name="Shape 114"/>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The top teams have </a:t>
            </a:r>
            <a:r>
              <a:rPr b="1" lang="en"/>
              <a:t>well defined</a:t>
            </a:r>
            <a:r>
              <a:rPr lang="en"/>
              <a:t> goals and strategies by the first few days of build, so they know what exactly what they want to accomplish</a:t>
            </a:r>
          </a:p>
          <a:p>
            <a:pPr indent="-228600" lvl="0" marL="457200" rtl="0">
              <a:spcBef>
                <a:spcPts val="0"/>
              </a:spcBef>
              <a:buChar char="-"/>
            </a:pPr>
            <a:r>
              <a:rPr lang="en"/>
              <a:t>Teams who strategize well know exactly what to expect - they can accurately predict the most important factors that will determine any team’s success</a:t>
            </a:r>
          </a:p>
          <a:p>
            <a:pPr lvl="0" rtl="0">
              <a:spcBef>
                <a:spcPts val="0"/>
              </a:spcBef>
              <a:buNone/>
            </a:pPr>
            <a:r>
              <a:rPr lang="en"/>
              <a:t>TL;DR: </a:t>
            </a:r>
            <a:r>
              <a:rPr b="1" lang="en"/>
              <a:t>Strategy-Based Design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Shooters: Extending Shooter (Tall)</a:t>
            </a:r>
          </a:p>
        </p:txBody>
      </p:sp>
      <p:sp>
        <p:nvSpPr>
          <p:cNvPr id="297" name="Shape 297"/>
          <p:cNvSpPr txBox="1"/>
          <p:nvPr>
            <p:ph idx="1" type="body"/>
          </p:nvPr>
        </p:nvSpPr>
        <p:spPr>
          <a:xfrm>
            <a:off x="311700" y="1225225"/>
            <a:ext cx="3737700" cy="3354000"/>
          </a:xfrm>
          <a:prstGeom prst="rect">
            <a:avLst/>
          </a:prstGeom>
        </p:spPr>
        <p:txBody>
          <a:bodyPr anchorCtr="0" anchor="t" bIns="91425" lIns="91425" rIns="91425" tIns="91425">
            <a:noAutofit/>
          </a:bodyPr>
          <a:lstStyle/>
          <a:p>
            <a:pPr indent="-228600" lvl="0" marL="457200" rtl="0">
              <a:spcBef>
                <a:spcPts val="0"/>
              </a:spcBef>
              <a:buChar char="-"/>
            </a:pPr>
            <a:r>
              <a:rPr lang="en"/>
              <a:t>Lifts out from the robot</a:t>
            </a:r>
          </a:p>
          <a:p>
            <a:pPr indent="-228600" lvl="0" marL="457200" rtl="0">
              <a:spcBef>
                <a:spcPts val="0"/>
              </a:spcBef>
              <a:buChar char="-"/>
            </a:pPr>
            <a:r>
              <a:rPr lang="en"/>
              <a:t>One or 2 part</a:t>
            </a:r>
          </a:p>
          <a:p>
            <a:pPr indent="-228600" lvl="0" marL="457200" rtl="0">
              <a:spcBef>
                <a:spcPts val="0"/>
              </a:spcBef>
              <a:buChar char="-"/>
            </a:pPr>
            <a:r>
              <a:rPr lang="en"/>
              <a:t>Less arc </a:t>
            </a:r>
          </a:p>
          <a:p>
            <a:pPr indent="-228600" lvl="0" marL="457200" rtl="0">
              <a:spcBef>
                <a:spcPts val="0"/>
              </a:spcBef>
              <a:buChar char="-"/>
            </a:pPr>
            <a:r>
              <a:rPr lang="en"/>
              <a:t>Requires Big Gearboxes</a:t>
            </a:r>
          </a:p>
        </p:txBody>
      </p:sp>
      <p:pic>
        <p:nvPicPr>
          <p:cNvPr id="298" name="Shape 298"/>
          <p:cNvPicPr preferRelativeResize="0"/>
          <p:nvPr/>
        </p:nvPicPr>
        <p:blipFill>
          <a:blip r:embed="rId3">
            <a:alphaModFix/>
          </a:blip>
          <a:stretch>
            <a:fillRect/>
          </a:stretch>
        </p:blipFill>
        <p:spPr>
          <a:xfrm>
            <a:off x="6383499" y="0"/>
            <a:ext cx="2760500" cy="2510025"/>
          </a:xfrm>
          <a:prstGeom prst="rect">
            <a:avLst/>
          </a:prstGeom>
          <a:noFill/>
          <a:ln>
            <a:noFill/>
          </a:ln>
        </p:spPr>
      </p:pic>
      <p:pic>
        <p:nvPicPr>
          <p:cNvPr descr="7827dbde115fd233a325298b8f5e20d5_m.jpg" id="299" name="Shape 299"/>
          <p:cNvPicPr preferRelativeResize="0"/>
          <p:nvPr/>
        </p:nvPicPr>
        <p:blipFill>
          <a:blip r:embed="rId4">
            <a:alphaModFix/>
          </a:blip>
          <a:stretch>
            <a:fillRect/>
          </a:stretch>
        </p:blipFill>
        <p:spPr>
          <a:xfrm>
            <a:off x="6335500" y="2640150"/>
            <a:ext cx="2856499" cy="2294724"/>
          </a:xfrm>
          <a:prstGeom prst="rect">
            <a:avLst/>
          </a:prstGeom>
          <a:noFill/>
          <a:ln>
            <a:noFill/>
          </a:ln>
        </p:spPr>
      </p:pic>
      <p:pic>
        <p:nvPicPr>
          <p:cNvPr id="300" name="Shape 300"/>
          <p:cNvPicPr preferRelativeResize="0"/>
          <p:nvPr/>
        </p:nvPicPr>
        <p:blipFill>
          <a:blip r:embed="rId5">
            <a:alphaModFix/>
          </a:blip>
          <a:stretch>
            <a:fillRect/>
          </a:stretch>
        </p:blipFill>
        <p:spPr>
          <a:xfrm>
            <a:off x="3668112" y="2725462"/>
            <a:ext cx="2619375" cy="2124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4" name="Shape 304"/>
        <p:cNvGrpSpPr/>
        <p:nvPr/>
      </p:nvGrpSpPr>
      <p:grpSpPr>
        <a:xfrm>
          <a:off x="0" y="0"/>
          <a:ext cx="0" cy="0"/>
          <a:chOff x="0" y="0"/>
          <a:chExt cx="0" cy="0"/>
        </a:xfrm>
      </p:grpSpPr>
      <p:sp>
        <p:nvSpPr>
          <p:cNvPr id="305" name="Shape 305"/>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Shooter: Catapult</a:t>
            </a:r>
          </a:p>
        </p:txBody>
      </p:sp>
      <p:sp>
        <p:nvSpPr>
          <p:cNvPr id="306" name="Shape 306"/>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Lead Screw</a:t>
            </a:r>
          </a:p>
          <a:p>
            <a:pPr indent="-228600" lvl="0" marL="457200" rtl="0">
              <a:spcBef>
                <a:spcPts val="0"/>
              </a:spcBef>
            </a:pPr>
            <a:r>
              <a:rPr lang="en"/>
              <a:t>String potentiometer </a:t>
            </a:r>
          </a:p>
          <a:p>
            <a:pPr lvl="0" rtl="0">
              <a:spcBef>
                <a:spcPts val="0"/>
              </a:spcBef>
              <a:buNone/>
            </a:pPr>
            <a:r>
              <a:rPr lang="en" sz="1300" u="sng">
                <a:solidFill>
                  <a:schemeClr val="accent5"/>
                </a:solidFill>
                <a:hlinkClick r:id="rId3"/>
              </a:rPr>
              <a:t>Newton Q100</a:t>
            </a:r>
            <a:r>
              <a:rPr lang="en" sz="1300"/>
              <a:t> </a:t>
            </a:r>
          </a:p>
        </p:txBody>
      </p:sp>
      <p:pic>
        <p:nvPicPr>
          <p:cNvPr descr="hqdefault.jpg" id="307" name="Shape 307"/>
          <p:cNvPicPr preferRelativeResize="0"/>
          <p:nvPr/>
        </p:nvPicPr>
        <p:blipFill>
          <a:blip r:embed="rId4">
            <a:alphaModFix/>
          </a:blip>
          <a:stretch>
            <a:fillRect/>
          </a:stretch>
        </p:blipFill>
        <p:spPr>
          <a:xfrm>
            <a:off x="6134800" y="315925"/>
            <a:ext cx="2697500" cy="2023125"/>
          </a:xfrm>
          <a:prstGeom prst="rect">
            <a:avLst/>
          </a:prstGeom>
          <a:noFill/>
          <a:ln>
            <a:noFill/>
          </a:ln>
        </p:spPr>
      </p:pic>
      <p:pic>
        <p:nvPicPr>
          <p:cNvPr id="308" name="Shape 308"/>
          <p:cNvPicPr preferRelativeResize="0"/>
          <p:nvPr/>
        </p:nvPicPr>
        <p:blipFill>
          <a:blip r:embed="rId5">
            <a:alphaModFix/>
          </a:blip>
          <a:stretch>
            <a:fillRect/>
          </a:stretch>
        </p:blipFill>
        <p:spPr>
          <a:xfrm>
            <a:off x="3387900" y="261850"/>
            <a:ext cx="2697500" cy="4797741"/>
          </a:xfrm>
          <a:prstGeom prst="rect">
            <a:avLst/>
          </a:prstGeom>
          <a:noFill/>
          <a:ln>
            <a:noFill/>
          </a:ln>
        </p:spPr>
      </p:pic>
      <p:pic>
        <p:nvPicPr>
          <p:cNvPr id="309" name="Shape 309"/>
          <p:cNvPicPr preferRelativeResize="0"/>
          <p:nvPr/>
        </p:nvPicPr>
        <p:blipFill>
          <a:blip r:embed="rId6">
            <a:alphaModFix/>
          </a:blip>
          <a:stretch>
            <a:fillRect/>
          </a:stretch>
        </p:blipFill>
        <p:spPr>
          <a:xfrm>
            <a:off x="6166312" y="2432575"/>
            <a:ext cx="2634475" cy="1975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3" name="Shape 313"/>
        <p:cNvGrpSpPr/>
        <p:nvPr/>
      </p:nvGrpSpPr>
      <p:grpSpPr>
        <a:xfrm>
          <a:off x="0" y="0"/>
          <a:ext cx="0" cy="0"/>
          <a:chOff x="0" y="0"/>
          <a:chExt cx="0" cy="0"/>
        </a:xfrm>
      </p:grpSpPr>
      <p:sp>
        <p:nvSpPr>
          <p:cNvPr id="314" name="Shape 314"/>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Shooter: Hooded</a:t>
            </a:r>
          </a:p>
        </p:txBody>
      </p:sp>
      <p:sp>
        <p:nvSpPr>
          <p:cNvPr id="315" name="Shape 315"/>
          <p:cNvSpPr txBox="1"/>
          <p:nvPr>
            <p:ph idx="1" type="body"/>
          </p:nvPr>
        </p:nvSpPr>
        <p:spPr>
          <a:xfrm>
            <a:off x="311700" y="1225225"/>
            <a:ext cx="3045600" cy="1434300"/>
          </a:xfrm>
          <a:prstGeom prst="rect">
            <a:avLst/>
          </a:prstGeom>
        </p:spPr>
        <p:txBody>
          <a:bodyPr anchorCtr="0" anchor="t" bIns="91425" lIns="91425" rIns="91425" tIns="91425">
            <a:noAutofit/>
          </a:bodyPr>
          <a:lstStyle/>
          <a:p>
            <a:pPr indent="-228600" lvl="0" marL="457200" rtl="0">
              <a:spcBef>
                <a:spcPts val="0"/>
              </a:spcBef>
              <a:buChar char="-"/>
            </a:pPr>
            <a:r>
              <a:rPr lang="en"/>
              <a:t>Turret Variant</a:t>
            </a:r>
          </a:p>
          <a:p>
            <a:pPr indent="-228600" lvl="0" marL="457200" rtl="0">
              <a:spcBef>
                <a:spcPts val="0"/>
              </a:spcBef>
              <a:buChar char="-"/>
            </a:pPr>
            <a:r>
              <a:rPr lang="en"/>
              <a:t>Adjustable hood</a:t>
            </a:r>
          </a:p>
          <a:p>
            <a:pPr indent="-228600" lvl="0" marL="457200" rtl="0">
              <a:spcBef>
                <a:spcPts val="0"/>
              </a:spcBef>
              <a:buChar char="-"/>
            </a:pPr>
            <a:r>
              <a:rPr lang="en"/>
              <a:t>Lots of arc</a:t>
            </a:r>
          </a:p>
          <a:p>
            <a:pPr indent="-228600" lvl="0" marL="457200" rtl="0">
              <a:spcBef>
                <a:spcPts val="0"/>
              </a:spcBef>
              <a:buChar char="-"/>
            </a:pPr>
            <a:r>
              <a:rPr lang="en"/>
              <a:t>Can be Small</a:t>
            </a:r>
          </a:p>
          <a:p>
            <a:pPr indent="-228600" lvl="0" marL="457200" rtl="0">
              <a:spcBef>
                <a:spcPts val="0"/>
              </a:spcBef>
              <a:buChar char="-"/>
            </a:pPr>
            <a:r>
              <a:rPr lang="en"/>
              <a:t>Rising variant</a:t>
            </a:r>
          </a:p>
          <a:p>
            <a:pPr lvl="0">
              <a:spcBef>
                <a:spcPts val="0"/>
              </a:spcBef>
              <a:buNone/>
            </a:pPr>
            <a:r>
              <a:t/>
            </a:r>
            <a:endParaRPr/>
          </a:p>
        </p:txBody>
      </p:sp>
      <p:pic>
        <p:nvPicPr>
          <p:cNvPr id="316" name="Shape 316"/>
          <p:cNvPicPr preferRelativeResize="0"/>
          <p:nvPr/>
        </p:nvPicPr>
        <p:blipFill>
          <a:blip r:embed="rId3">
            <a:alphaModFix/>
          </a:blip>
          <a:stretch>
            <a:fillRect/>
          </a:stretch>
        </p:blipFill>
        <p:spPr>
          <a:xfrm>
            <a:off x="4199600" y="0"/>
            <a:ext cx="4944398" cy="2781224"/>
          </a:xfrm>
          <a:prstGeom prst="rect">
            <a:avLst/>
          </a:prstGeom>
          <a:noFill/>
          <a:ln>
            <a:noFill/>
          </a:ln>
        </p:spPr>
      </p:pic>
      <p:pic>
        <p:nvPicPr>
          <p:cNvPr id="317" name="Shape 317"/>
          <p:cNvPicPr preferRelativeResize="0"/>
          <p:nvPr/>
        </p:nvPicPr>
        <p:blipFill>
          <a:blip r:embed="rId4">
            <a:alphaModFix/>
          </a:blip>
          <a:stretch>
            <a:fillRect/>
          </a:stretch>
        </p:blipFill>
        <p:spPr>
          <a:xfrm>
            <a:off x="4769424" y="2781224"/>
            <a:ext cx="2992600" cy="2119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1" name="Shape 321"/>
        <p:cNvGrpSpPr/>
        <p:nvPr/>
      </p:nvGrpSpPr>
      <p:grpSpPr>
        <a:xfrm>
          <a:off x="0" y="0"/>
          <a:ext cx="0" cy="0"/>
          <a:chOff x="0" y="0"/>
          <a:chExt cx="0" cy="0"/>
        </a:xfrm>
      </p:grpSpPr>
      <p:sp>
        <p:nvSpPr>
          <p:cNvPr id="322" name="Shape 322"/>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Intakes</a:t>
            </a:r>
          </a:p>
        </p:txBody>
      </p:sp>
      <p:sp>
        <p:nvSpPr>
          <p:cNvPr id="323" name="Shape 323"/>
          <p:cNvSpPr txBox="1"/>
          <p:nvPr>
            <p:ph idx="1" type="body"/>
          </p:nvPr>
        </p:nvSpPr>
        <p:spPr>
          <a:xfrm>
            <a:off x="311700" y="1225225"/>
            <a:ext cx="4392300" cy="3354000"/>
          </a:xfrm>
          <a:prstGeom prst="rect">
            <a:avLst/>
          </a:prstGeom>
        </p:spPr>
        <p:txBody>
          <a:bodyPr anchorCtr="0" anchor="t" bIns="91425" lIns="91425" rIns="91425" tIns="91425">
            <a:noAutofit/>
          </a:bodyPr>
          <a:lstStyle/>
          <a:p>
            <a:pPr indent="-228600" lvl="0" marL="457200" rtl="0">
              <a:spcBef>
                <a:spcPts val="0"/>
              </a:spcBef>
              <a:buChar char="-"/>
            </a:pPr>
            <a:r>
              <a:rPr lang="en"/>
              <a:t>Mechanum Intake </a:t>
            </a:r>
          </a:p>
          <a:p>
            <a:pPr indent="-228600" lvl="0" marL="457200" rtl="0">
              <a:spcBef>
                <a:spcPts val="0"/>
              </a:spcBef>
              <a:buChar char="-"/>
            </a:pPr>
            <a:r>
              <a:rPr lang="en"/>
              <a:t>Angled tape</a:t>
            </a:r>
          </a:p>
          <a:p>
            <a:pPr indent="-228600" lvl="0" marL="457200" rtl="0">
              <a:spcBef>
                <a:spcPts val="0"/>
              </a:spcBef>
              <a:buChar char="-"/>
            </a:pPr>
            <a:r>
              <a:rPr lang="en"/>
              <a:t>Polycord intake</a:t>
            </a:r>
          </a:p>
          <a:p>
            <a:pPr indent="-228600" lvl="0" marL="457200" rtl="0">
              <a:spcBef>
                <a:spcPts val="0"/>
              </a:spcBef>
              <a:buChar char="-"/>
            </a:pPr>
            <a:r>
              <a:rPr lang="en"/>
              <a:t>Rising intake</a:t>
            </a:r>
          </a:p>
          <a:p>
            <a:pPr lvl="0" rtl="0">
              <a:spcBef>
                <a:spcPts val="0"/>
              </a:spcBef>
              <a:buNone/>
            </a:pPr>
            <a:r>
              <a:t/>
            </a:r>
            <a:endParaRPr/>
          </a:p>
        </p:txBody>
      </p:sp>
      <p:pic>
        <p:nvPicPr>
          <p:cNvPr id="324" name="Shape 324"/>
          <p:cNvPicPr preferRelativeResize="0"/>
          <p:nvPr/>
        </p:nvPicPr>
        <p:blipFill>
          <a:blip r:embed="rId3">
            <a:alphaModFix/>
          </a:blip>
          <a:stretch>
            <a:fillRect/>
          </a:stretch>
        </p:blipFill>
        <p:spPr>
          <a:xfrm>
            <a:off x="5165575" y="0"/>
            <a:ext cx="3978424" cy="2238823"/>
          </a:xfrm>
          <a:prstGeom prst="rect">
            <a:avLst/>
          </a:prstGeom>
          <a:noFill/>
          <a:ln>
            <a:noFill/>
          </a:ln>
        </p:spPr>
      </p:pic>
      <p:pic>
        <p:nvPicPr>
          <p:cNvPr descr="zYtPwlyh.jpg" id="325" name="Shape 325"/>
          <p:cNvPicPr preferRelativeResize="0"/>
          <p:nvPr/>
        </p:nvPicPr>
        <p:blipFill>
          <a:blip r:embed="rId4">
            <a:alphaModFix/>
          </a:blip>
          <a:stretch>
            <a:fillRect/>
          </a:stretch>
        </p:blipFill>
        <p:spPr>
          <a:xfrm>
            <a:off x="6455425" y="2238825"/>
            <a:ext cx="2688574" cy="2721627"/>
          </a:xfrm>
          <a:prstGeom prst="rect">
            <a:avLst/>
          </a:prstGeom>
          <a:noFill/>
          <a:ln>
            <a:noFill/>
          </a:ln>
        </p:spPr>
      </p:pic>
      <p:pic>
        <p:nvPicPr>
          <p:cNvPr id="326" name="Shape 326"/>
          <p:cNvPicPr preferRelativeResize="0"/>
          <p:nvPr/>
        </p:nvPicPr>
        <p:blipFill>
          <a:blip r:embed="rId5">
            <a:alphaModFix/>
          </a:blip>
          <a:stretch>
            <a:fillRect/>
          </a:stretch>
        </p:blipFill>
        <p:spPr>
          <a:xfrm>
            <a:off x="2372200" y="2363475"/>
            <a:ext cx="3893524" cy="2596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0" name="Shape 330"/>
        <p:cNvGrpSpPr/>
        <p:nvPr/>
      </p:nvGrpSpPr>
      <p:grpSpPr>
        <a:xfrm>
          <a:off x="0" y="0"/>
          <a:ext cx="0" cy="0"/>
          <a:chOff x="0" y="0"/>
          <a:chExt cx="0" cy="0"/>
        </a:xfrm>
      </p:grpSpPr>
      <p:sp>
        <p:nvSpPr>
          <p:cNvPr id="331" name="Shape 33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Manipulator Design Introduction</a:t>
            </a:r>
          </a:p>
        </p:txBody>
      </p:sp>
      <p:sp>
        <p:nvSpPr>
          <p:cNvPr id="332" name="Shape 332"/>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Important to know the goals and basic rules of the game</a:t>
            </a:r>
          </a:p>
          <a:p>
            <a:pPr indent="-228600" lvl="0" marL="457200" rtl="0">
              <a:spcBef>
                <a:spcPts val="0"/>
              </a:spcBef>
              <a:buChar char="-"/>
            </a:pPr>
            <a:r>
              <a:rPr lang="en"/>
              <a:t>Try to combine x number of functions into &lt;x number of manipulators</a:t>
            </a:r>
          </a:p>
          <a:p>
            <a:pPr indent="-228600" lvl="1" marL="914400" rtl="0">
              <a:spcBef>
                <a:spcPts val="0"/>
              </a:spcBef>
              <a:buChar char="-"/>
            </a:pPr>
            <a:r>
              <a:rPr lang="en"/>
              <a:t>But don’t sacrifice functionality for marginal weight decreases!</a:t>
            </a:r>
          </a:p>
          <a:p>
            <a:pPr indent="-228600" lvl="1" marL="914400" rtl="0">
              <a:spcBef>
                <a:spcPts val="0"/>
              </a:spcBef>
              <a:buChar char="-"/>
            </a:pPr>
            <a:r>
              <a:rPr lang="en" u="sng">
                <a:solidFill>
                  <a:schemeClr val="hlink"/>
                </a:solidFill>
                <a:hlinkClick r:id="rId3"/>
              </a:rPr>
              <a:t>2016 Chival/Intake</a:t>
            </a:r>
          </a:p>
          <a:p>
            <a:pPr indent="-228600" lvl="0" marL="457200" rtl="0">
              <a:spcBef>
                <a:spcPts val="0"/>
              </a:spcBef>
              <a:buChar char="-"/>
            </a:pPr>
            <a:r>
              <a:rPr lang="en"/>
              <a:t>Brainstorm with groups, more ideas</a:t>
            </a:r>
          </a:p>
          <a:p>
            <a:pPr indent="-228600" lvl="0" marL="457200" rtl="0">
              <a:spcBef>
                <a:spcPts val="0"/>
              </a:spcBef>
              <a:buChar char="-"/>
            </a:pPr>
            <a:r>
              <a:rPr lang="en"/>
              <a:t>Think outside the box</a:t>
            </a:r>
          </a:p>
          <a:p>
            <a:pPr indent="-228600" lvl="1" marL="914400" rtl="0">
              <a:spcBef>
                <a:spcPts val="0"/>
              </a:spcBef>
              <a:buChar char="-"/>
            </a:pPr>
            <a:r>
              <a:rPr lang="en"/>
              <a:t>Examples of this vary from year to year</a:t>
            </a:r>
          </a:p>
          <a:p>
            <a:pPr indent="-228600" lvl="1" marL="914400" rtl="0">
              <a:spcBef>
                <a:spcPts val="0"/>
              </a:spcBef>
              <a:buChar char="-"/>
            </a:pPr>
            <a:r>
              <a:rPr lang="en"/>
              <a:t>Game-breakers fall into this category</a:t>
            </a:r>
          </a:p>
          <a:p>
            <a:pPr indent="-228600" lvl="0" marL="457200" rtl="0">
              <a:spcBef>
                <a:spcPts val="0"/>
              </a:spcBef>
              <a:buChar char="-"/>
            </a:pPr>
            <a:r>
              <a:rPr lang="en"/>
              <a:t>Be accepting of everyone’s input</a:t>
            </a:r>
          </a:p>
          <a:p>
            <a:pPr indent="-228600" lvl="0" marL="457200" rtl="0">
              <a:spcBef>
                <a:spcPts val="0"/>
              </a:spcBef>
              <a:buChar char="-"/>
            </a:pPr>
            <a:r>
              <a:rPr lang="en"/>
              <a:t>You aren’t always right</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6" name="Shape 336"/>
        <p:cNvGrpSpPr/>
        <p:nvPr/>
      </p:nvGrpSpPr>
      <p:grpSpPr>
        <a:xfrm>
          <a:off x="0" y="0"/>
          <a:ext cx="0" cy="0"/>
          <a:chOff x="0" y="0"/>
          <a:chExt cx="0" cy="0"/>
        </a:xfrm>
      </p:grpSpPr>
      <p:sp>
        <p:nvSpPr>
          <p:cNvPr id="337" name="Shape 33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Brainstorming</a:t>
            </a:r>
          </a:p>
        </p:txBody>
      </p:sp>
      <p:sp>
        <p:nvSpPr>
          <p:cNvPr id="338" name="Shape 338"/>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buChar char="-"/>
            </a:pPr>
            <a:r>
              <a:rPr lang="en"/>
              <a:t>What is the goal of the game? What seems to be the most important? </a:t>
            </a:r>
          </a:p>
          <a:p>
            <a:pPr indent="-228600" lvl="0" marL="457200" rtl="0">
              <a:spcBef>
                <a:spcPts val="0"/>
              </a:spcBef>
              <a:buChar char="-"/>
            </a:pPr>
            <a:r>
              <a:rPr lang="en"/>
              <a:t>What kind of manipulators do you think you’ll need to do all the tasks?</a:t>
            </a:r>
          </a:p>
          <a:p>
            <a:pPr indent="-228600" lvl="0" marL="457200" rtl="0">
              <a:spcBef>
                <a:spcPts val="0"/>
              </a:spcBef>
              <a:buChar char="-"/>
            </a:pPr>
            <a:r>
              <a:rPr lang="en"/>
              <a:t>Are all the manipulators cohesive? Do they synergize well?</a:t>
            </a:r>
          </a:p>
          <a:p>
            <a:pPr indent="-228600" lvl="1" marL="914400" rtl="0">
              <a:spcBef>
                <a:spcPts val="0"/>
              </a:spcBef>
              <a:buChar char="-"/>
            </a:pPr>
            <a:r>
              <a:rPr lang="en"/>
              <a:t>Where are you putting the manipulators on your chassis?</a:t>
            </a:r>
          </a:p>
          <a:p>
            <a:pPr indent="-228600" lvl="0" marL="457200" rtl="0">
              <a:spcBef>
                <a:spcPts val="0"/>
              </a:spcBef>
              <a:buChar char="-"/>
            </a:pPr>
            <a:r>
              <a:rPr lang="en"/>
              <a:t>Can you fit all your manipulators in the weight/size limit?</a:t>
            </a:r>
          </a:p>
          <a:p>
            <a:pPr indent="-228600" lvl="1" marL="914400" rtl="0">
              <a:spcBef>
                <a:spcPts val="0"/>
              </a:spcBef>
              <a:buChar char="-"/>
            </a:pPr>
            <a:r>
              <a:rPr lang="en"/>
              <a:t>Do you want or need to combine manipulators?</a:t>
            </a:r>
          </a:p>
          <a:p>
            <a:pPr indent="-228600" lvl="0" marL="457200" rtl="0">
              <a:spcBef>
                <a:spcPts val="0"/>
              </a:spcBef>
              <a:buChar char="-"/>
            </a:pPr>
            <a:r>
              <a:rPr lang="en"/>
              <a:t>Are they actually feasible?</a:t>
            </a:r>
          </a:p>
          <a:p>
            <a:pPr indent="-228600" lvl="1" marL="914400" rtl="0">
              <a:spcBef>
                <a:spcPts val="0"/>
              </a:spcBef>
              <a:buChar char="-"/>
            </a:pPr>
            <a:r>
              <a:rPr lang="en"/>
              <a:t>No flying robots pls (this is actually illegal)</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2" name="Shape 342"/>
        <p:cNvGrpSpPr/>
        <p:nvPr/>
      </p:nvGrpSpPr>
      <p:grpSpPr>
        <a:xfrm>
          <a:off x="0" y="0"/>
          <a:ext cx="0" cy="0"/>
          <a:chOff x="0" y="0"/>
          <a:chExt cx="0" cy="0"/>
        </a:xfrm>
      </p:grpSpPr>
      <p:pic>
        <p:nvPicPr>
          <p:cNvPr descr="http://www.quickmeme.com/img/f0/f00f047e880426617561a0ebafce0848c70769a86060c6db6087472e51d36559.jpg" id="343" name="Shape 343"/>
          <p:cNvPicPr preferRelativeResize="0"/>
          <p:nvPr/>
        </p:nvPicPr>
        <p:blipFill>
          <a:blip r:embed="rId3">
            <a:alphaModFix/>
          </a:blip>
          <a:stretch>
            <a:fillRect/>
          </a:stretch>
        </p:blipFill>
        <p:spPr>
          <a:xfrm>
            <a:off x="2107656" y="973177"/>
            <a:ext cx="4849975" cy="31971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315925"/>
            <a:ext cx="8520600" cy="831300"/>
          </a:xfrm>
          <a:prstGeom prst="rect">
            <a:avLst/>
          </a:prstGeom>
        </p:spPr>
        <p:txBody>
          <a:bodyPr anchorCtr="0" anchor="b" bIns="91425" lIns="91425" rIns="91425" tIns="91425">
            <a:noAutofit/>
          </a:bodyPr>
          <a:lstStyle/>
          <a:p>
            <a:pPr lvl="0">
              <a:spcBef>
                <a:spcPts val="0"/>
              </a:spcBef>
              <a:buNone/>
            </a:pPr>
            <a:r>
              <a:rPr lang="en"/>
              <a:t>2016: Stronghold</a:t>
            </a:r>
          </a:p>
        </p:txBody>
      </p:sp>
      <p:sp>
        <p:nvSpPr>
          <p:cNvPr id="349" name="Shape 349"/>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solidFill>
                  <a:schemeClr val="accent5"/>
                </a:solidFill>
                <a:hlinkClick r:id="rId3"/>
              </a:rPr>
              <a:t>The Game</a:t>
            </a:r>
          </a:p>
          <a:p>
            <a:pPr indent="-228600" lvl="0" marL="457200" rtl="0">
              <a:spcBef>
                <a:spcPts val="0"/>
              </a:spcBef>
            </a:pPr>
            <a:r>
              <a:rPr lang="en"/>
              <a:t>Split into groups of 5</a:t>
            </a:r>
          </a:p>
          <a:p>
            <a:pPr indent="-228600" lvl="0" marL="457200" rtl="0">
              <a:spcBef>
                <a:spcPts val="0"/>
              </a:spcBef>
            </a:pPr>
            <a:r>
              <a:rPr lang="en"/>
              <a:t>Come up with a strategy and a design for a shooter</a:t>
            </a:r>
          </a:p>
          <a:p>
            <a:pPr indent="-228600" lvl="0" marL="457200" rtl="0">
              <a:spcBef>
                <a:spcPts val="0"/>
              </a:spcBef>
            </a:pPr>
            <a:r>
              <a:rPr lang="en"/>
              <a:t>We will continue this tomorrow, so save your work!!!</a:t>
            </a:r>
          </a:p>
          <a:p>
            <a:pPr lvl="0" rtl="0">
              <a:spcBef>
                <a:spcPts val="0"/>
              </a:spcBef>
              <a:buNone/>
            </a:pPr>
            <a:r>
              <a:t/>
            </a:r>
            <a:endParaRPr/>
          </a:p>
          <a:p>
            <a:pPr lv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The Game </a:t>
            </a:r>
          </a:p>
        </p:txBody>
      </p:sp>
      <p:sp>
        <p:nvSpPr>
          <p:cNvPr id="120" name="Shape 120"/>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NEW challenge every year (Kickoff)</a:t>
            </a:r>
          </a:p>
          <a:p>
            <a:pPr indent="-228600" lvl="0" marL="457200" rtl="0">
              <a:spcBef>
                <a:spcPts val="0"/>
              </a:spcBef>
            </a:pPr>
            <a:r>
              <a:rPr lang="en"/>
              <a:t>Understanding the Game Manual</a:t>
            </a:r>
          </a:p>
          <a:p>
            <a:pPr indent="-228600" lvl="1" marL="914400" rtl="0">
              <a:spcBef>
                <a:spcPts val="0"/>
              </a:spcBef>
            </a:pPr>
            <a:r>
              <a:rPr lang="en"/>
              <a:t>Every game manual includes</a:t>
            </a:r>
          </a:p>
          <a:p>
            <a:pPr indent="-228600" lvl="2" marL="1371600" rtl="0">
              <a:spcBef>
                <a:spcPts val="0"/>
              </a:spcBef>
            </a:pPr>
            <a:r>
              <a:rPr lang="en"/>
              <a:t>Rules</a:t>
            </a:r>
          </a:p>
          <a:p>
            <a:pPr indent="-228600" lvl="2" marL="1371600" rtl="0">
              <a:spcBef>
                <a:spcPts val="0"/>
              </a:spcBef>
            </a:pPr>
            <a:r>
              <a:rPr lang="en"/>
              <a:t>Scoring</a:t>
            </a:r>
          </a:p>
          <a:p>
            <a:pPr indent="-228600" lvl="2" marL="1371600" rtl="0">
              <a:spcBef>
                <a:spcPts val="0"/>
              </a:spcBef>
            </a:pPr>
            <a:r>
              <a:rPr lang="en"/>
              <a:t>Field Layout</a:t>
            </a:r>
          </a:p>
          <a:p>
            <a:pPr indent="-228600" lvl="1" marL="914400" rtl="0">
              <a:spcBef>
                <a:spcPts val="0"/>
              </a:spcBef>
            </a:pPr>
            <a:r>
              <a:rPr lang="en"/>
              <a:t>KNOW THE MANUAL INSIDE &amp; OUT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 name="Shape 124"/>
        <p:cNvGrpSpPr/>
        <p:nvPr/>
      </p:nvGrpSpPr>
      <p:grpSpPr>
        <a:xfrm>
          <a:off x="0" y="0"/>
          <a:ext cx="0" cy="0"/>
          <a:chOff x="0" y="0"/>
          <a:chExt cx="0" cy="0"/>
        </a:xfrm>
      </p:grpSpPr>
      <p:sp>
        <p:nvSpPr>
          <p:cNvPr id="125" name="Shape 125"/>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sz="3000"/>
              <a:t>MAKING SENSE OF THE GAME | DEVELOPING  A STRATEGY</a:t>
            </a:r>
          </a:p>
        </p:txBody>
      </p:sp>
      <p:sp>
        <p:nvSpPr>
          <p:cNvPr id="126" name="Shape 126"/>
          <p:cNvSpPr txBox="1"/>
          <p:nvPr>
            <p:ph idx="1" type="body"/>
          </p:nvPr>
        </p:nvSpPr>
        <p:spPr>
          <a:xfrm>
            <a:off x="311700" y="1231725"/>
            <a:ext cx="8520600" cy="33540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BRAINSTORM</a:t>
            </a:r>
          </a:p>
          <a:p>
            <a:pPr indent="-228600" lvl="1" marL="914400" marR="0" rtl="0" algn="l">
              <a:lnSpc>
                <a:spcPct val="115000"/>
              </a:lnSpc>
              <a:spcBef>
                <a:spcPts val="0"/>
              </a:spcBef>
              <a:spcAft>
                <a:spcPts val="1600"/>
              </a:spcAft>
            </a:pPr>
            <a:r>
              <a:rPr lang="en"/>
              <a:t>Print out a map (or many maps) of the field (from the game manual) and draw the path of your robot on it as you discuss. This will greatly facilitate visualizing game strategy.</a:t>
            </a:r>
          </a:p>
          <a:p>
            <a:pPr indent="-228600" lvl="1" marL="914400" marR="0" rtl="0" algn="l">
              <a:lnSpc>
                <a:spcPct val="115000"/>
              </a:lnSpc>
              <a:spcBef>
                <a:spcPts val="0"/>
              </a:spcBef>
              <a:spcAft>
                <a:spcPts val="1600"/>
              </a:spcAft>
            </a:pPr>
            <a:r>
              <a:rPr b="1" lang="en"/>
              <a:t>There are no bad ideas:</a:t>
            </a:r>
            <a:r>
              <a:rPr lang="en"/>
              <a:t> Write down </a:t>
            </a:r>
            <a:r>
              <a:rPr b="1" lang="en"/>
              <a:t>everything</a:t>
            </a:r>
          </a:p>
          <a:p>
            <a:pPr indent="-228600" lvl="2" marL="1371600" marR="0" rtl="0" algn="l">
              <a:lnSpc>
                <a:spcPct val="115000"/>
              </a:lnSpc>
              <a:spcBef>
                <a:spcPts val="0"/>
              </a:spcBef>
              <a:spcAft>
                <a:spcPts val="1600"/>
              </a:spcAft>
            </a:pPr>
            <a:r>
              <a:rPr lang="en"/>
              <a:t>what many consider to be a silly idea may turn out to be the game-winning solution</a:t>
            </a:r>
          </a:p>
          <a:p>
            <a:pPr indent="-228600" lvl="2" marL="1371600" rtl="0">
              <a:spcBef>
                <a:spcPts val="0"/>
              </a:spcBef>
            </a:pPr>
            <a:r>
              <a:rPr lang="en"/>
              <a:t>If you change your strategy, you know why you did or didn’t pick one</a:t>
            </a:r>
          </a:p>
          <a:p>
            <a:pPr indent="-228600" lvl="0" marL="457200" marR="0" rtl="0" algn="l">
              <a:lnSpc>
                <a:spcPct val="115000"/>
              </a:lnSpc>
              <a:spcBef>
                <a:spcPts val="0"/>
              </a:spcBef>
              <a:spcAft>
                <a:spcPts val="1600"/>
              </a:spcAft>
            </a:pPr>
            <a:r>
              <a:rPr lang="en"/>
              <a:t>Figure out the most efficient way to score points</a:t>
            </a:r>
          </a:p>
          <a:p>
            <a:pPr indent="-228600" lvl="2" marL="1371600" marR="0" rtl="0" algn="l">
              <a:lnSpc>
                <a:spcPct val="115000"/>
              </a:lnSpc>
              <a:spcBef>
                <a:spcPts val="0"/>
              </a:spcBef>
              <a:spcAft>
                <a:spcPts val="1600"/>
              </a:spcAft>
            </a:pPr>
            <a:r>
              <a:rPr lang="en"/>
              <a:t>look at the point breakdown in the game manual, determine efficient strats</a:t>
            </a:r>
          </a:p>
          <a:p>
            <a:pPr indent="-228600" lvl="2" marL="1371600" marR="0" rtl="0" algn="l">
              <a:lnSpc>
                <a:spcPct val="115000"/>
              </a:lnSpc>
              <a:spcBef>
                <a:spcPts val="0"/>
              </a:spcBef>
              <a:spcAft>
                <a:spcPts val="1600"/>
              </a:spcAft>
            </a:pPr>
            <a:r>
              <a:rPr lang="en"/>
              <a:t>What is the overvalued game object (the clinchers)? What will eventually determine which alliance wins the game? e.g. The cans in 2015</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 name="Shape 130"/>
        <p:cNvGrpSpPr/>
        <p:nvPr/>
      </p:nvGrpSpPr>
      <p:grpSpPr>
        <a:xfrm>
          <a:off x="0" y="0"/>
          <a:ext cx="0" cy="0"/>
          <a:chOff x="0" y="0"/>
          <a:chExt cx="0" cy="0"/>
        </a:xfrm>
      </p:grpSpPr>
      <p:sp>
        <p:nvSpPr>
          <p:cNvPr id="131" name="Shape 131"/>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sz="3000"/>
              <a:t>DEVELOPING A STRATEGY cont.</a:t>
            </a:r>
          </a:p>
        </p:txBody>
      </p:sp>
      <p:sp>
        <p:nvSpPr>
          <p:cNvPr id="132" name="Shape 132"/>
          <p:cNvSpPr txBox="1"/>
          <p:nvPr>
            <p:ph idx="1" type="body"/>
          </p:nvPr>
        </p:nvSpPr>
        <p:spPr>
          <a:xfrm>
            <a:off x="311700" y="1231725"/>
            <a:ext cx="8520600" cy="3354000"/>
          </a:xfrm>
          <a:prstGeom prst="rect">
            <a:avLst/>
          </a:prstGeom>
        </p:spPr>
        <p:txBody>
          <a:bodyPr anchorCtr="0" anchor="t" bIns="91425" lIns="91425" rIns="91425" tIns="91425">
            <a:noAutofit/>
          </a:bodyPr>
          <a:lstStyle/>
          <a:p>
            <a:pPr indent="-228600" lvl="0" marL="457200" marR="0" rtl="0" algn="l">
              <a:lnSpc>
                <a:spcPct val="115000"/>
              </a:lnSpc>
              <a:spcBef>
                <a:spcPts val="0"/>
              </a:spcBef>
              <a:spcAft>
                <a:spcPts val="1600"/>
              </a:spcAft>
            </a:pPr>
            <a:r>
              <a:rPr lang="en"/>
              <a:t>Consider Movement throughout the field </a:t>
            </a:r>
          </a:p>
          <a:p>
            <a:pPr indent="-228600" lvl="1" marL="914400" marR="0" rtl="0" algn="l">
              <a:lnSpc>
                <a:spcPct val="115000"/>
              </a:lnSpc>
              <a:spcBef>
                <a:spcPts val="0"/>
              </a:spcBef>
              <a:spcAft>
                <a:spcPts val="1600"/>
              </a:spcAft>
            </a:pPr>
            <a:r>
              <a:rPr lang="en"/>
              <a:t>Defense?</a:t>
            </a:r>
          </a:p>
          <a:p>
            <a:pPr indent="-228600" lvl="2" marL="1371600" marR="0" rtl="0" algn="l">
              <a:lnSpc>
                <a:spcPct val="115000"/>
              </a:lnSpc>
              <a:spcBef>
                <a:spcPts val="0"/>
              </a:spcBef>
              <a:spcAft>
                <a:spcPts val="1600"/>
              </a:spcAft>
            </a:pPr>
            <a:r>
              <a:rPr lang="en"/>
              <a:t>Open field = High defense/Slow movement</a:t>
            </a:r>
          </a:p>
          <a:p>
            <a:pPr indent="-228600" lvl="1" marL="914400" marR="0" rtl="0" algn="l">
              <a:lnSpc>
                <a:spcPct val="115000"/>
              </a:lnSpc>
              <a:spcBef>
                <a:spcPts val="0"/>
              </a:spcBef>
              <a:spcAft>
                <a:spcPts val="1600"/>
              </a:spcAft>
            </a:pPr>
            <a:r>
              <a:rPr lang="en"/>
              <a:t>Are there any obstacles in the way?</a:t>
            </a:r>
          </a:p>
          <a:p>
            <a:pPr indent="-228600" lvl="1" marL="914400" marR="0" rtl="0" algn="l">
              <a:lnSpc>
                <a:spcPct val="115000"/>
              </a:lnSpc>
              <a:spcBef>
                <a:spcPts val="0"/>
              </a:spcBef>
              <a:spcAft>
                <a:spcPts val="1600"/>
              </a:spcAft>
            </a:pPr>
            <a:r>
              <a:rPr lang="en"/>
              <a:t>Scoring: What is the most efficient way to get from point A to point B and score points?</a:t>
            </a:r>
          </a:p>
          <a:p>
            <a:pPr indent="-228600" lvl="2" marL="1371600" marR="0" rtl="0" algn="l">
              <a:lnSpc>
                <a:spcPct val="115000"/>
              </a:lnSpc>
              <a:spcBef>
                <a:spcPts val="0"/>
              </a:spcBef>
              <a:spcAft>
                <a:spcPts val="1600"/>
              </a:spcAft>
            </a:pPr>
            <a:r>
              <a:rPr lang="en"/>
              <a:t>e.g. This year the human player station on the right was next to scoring platform, shortest distance = fastest time to score </a:t>
            </a:r>
          </a:p>
          <a:p>
            <a:pPr indent="-228600" lvl="0" marL="457200" marR="0" rtl="0" algn="l">
              <a:lnSpc>
                <a:spcPct val="115000"/>
              </a:lnSpc>
              <a:spcBef>
                <a:spcPts val="0"/>
              </a:spcBef>
              <a:spcAft>
                <a:spcPts val="1600"/>
              </a:spcAft>
            </a:pPr>
            <a:r>
              <a:rPr lang="en"/>
              <a:t>Try to Avoid:</a:t>
            </a:r>
          </a:p>
          <a:p>
            <a:pPr indent="-228600" lvl="1" marL="914400" marR="0" rtl="0" algn="l">
              <a:lnSpc>
                <a:spcPct val="115000"/>
              </a:lnSpc>
              <a:spcBef>
                <a:spcPts val="0"/>
              </a:spcBef>
              <a:spcAft>
                <a:spcPts val="1600"/>
              </a:spcAft>
            </a:pPr>
            <a:r>
              <a:rPr lang="en"/>
              <a:t>Relying on the other teams, a good strategy should be self-fulfilling</a:t>
            </a:r>
          </a:p>
          <a:p>
            <a:pPr indent="-228600" lvl="1" marL="914400" marR="0" rtl="0" algn="l">
              <a:lnSpc>
                <a:spcPct val="115000"/>
              </a:lnSpc>
              <a:spcBef>
                <a:spcPts val="0"/>
              </a:spcBef>
              <a:spcAft>
                <a:spcPts val="1600"/>
              </a:spcAft>
            </a:pPr>
            <a:r>
              <a:rPr lang="en"/>
              <a:t>Relying on driver maneuvers to evade defense - are there any “protected” zones?</a:t>
            </a:r>
          </a:p>
          <a:p>
            <a:pPr lvl="0" marR="0" rtl="0" algn="l">
              <a:lnSpc>
                <a:spcPct val="115000"/>
              </a:lnSpc>
              <a:spcBef>
                <a:spcPts val="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sz="3000"/>
              <a:t>DEVELOPING A STRATEGY cont.</a:t>
            </a:r>
          </a:p>
        </p:txBody>
      </p:sp>
      <p:sp>
        <p:nvSpPr>
          <p:cNvPr id="138" name="Shape 138"/>
          <p:cNvSpPr txBox="1"/>
          <p:nvPr>
            <p:ph idx="1" type="body"/>
          </p:nvPr>
        </p:nvSpPr>
        <p:spPr>
          <a:xfrm>
            <a:off x="311700" y="1231725"/>
            <a:ext cx="8520600" cy="3354000"/>
          </a:xfrm>
          <a:prstGeom prst="rect">
            <a:avLst/>
          </a:prstGeom>
        </p:spPr>
        <p:txBody>
          <a:bodyPr anchorCtr="0" anchor="t" bIns="91425" lIns="91425" rIns="91425" tIns="91425">
            <a:noAutofit/>
          </a:bodyPr>
          <a:lstStyle/>
          <a:p>
            <a:pPr indent="-342900" lvl="0" marL="457200" marR="0" rtl="0" algn="l">
              <a:lnSpc>
                <a:spcPct val="115000"/>
              </a:lnSpc>
              <a:spcBef>
                <a:spcPts val="0"/>
              </a:spcBef>
              <a:spcAft>
                <a:spcPts val="1600"/>
              </a:spcAft>
              <a:buClr>
                <a:srgbClr val="FFE57F"/>
              </a:buClr>
              <a:buSzPct val="100000"/>
              <a:buFont typeface="Open Sans"/>
            </a:pPr>
            <a:r>
              <a:rPr lang="en"/>
              <a:t>Consider the following:</a:t>
            </a:r>
          </a:p>
          <a:p>
            <a:pPr indent="-228600" lvl="1" marL="914400" marR="0" rtl="0" algn="l">
              <a:lnSpc>
                <a:spcPct val="115000"/>
              </a:lnSpc>
              <a:spcBef>
                <a:spcPts val="0"/>
              </a:spcBef>
              <a:spcAft>
                <a:spcPts val="1600"/>
              </a:spcAft>
            </a:pPr>
            <a:r>
              <a:rPr lang="en"/>
              <a:t>Chokepoints: is there anything the opponent can do to shut down your strategy?</a:t>
            </a:r>
          </a:p>
          <a:p>
            <a:pPr indent="-228600" lvl="1" marL="914400" marR="0" rtl="0" algn="l">
              <a:lnSpc>
                <a:spcPct val="115000"/>
              </a:lnSpc>
              <a:spcBef>
                <a:spcPts val="0"/>
              </a:spcBef>
              <a:spcAft>
                <a:spcPts val="1600"/>
              </a:spcAft>
            </a:pPr>
            <a:r>
              <a:rPr lang="en"/>
              <a:t>Techniques that might provide high accuracy in shooting/interacting with game elements</a:t>
            </a:r>
          </a:p>
          <a:p>
            <a:pPr indent="-228600" lvl="1" marL="914400" marR="0" rtl="0" algn="l">
              <a:lnSpc>
                <a:spcPct val="115000"/>
              </a:lnSpc>
              <a:spcBef>
                <a:spcPts val="0"/>
              </a:spcBef>
              <a:spcAft>
                <a:spcPts val="1600"/>
              </a:spcAft>
            </a:pPr>
            <a:r>
              <a:rPr lang="en"/>
              <a:t>How many points will your strategy score at the highest level?</a:t>
            </a:r>
          </a:p>
          <a:p>
            <a:pPr indent="-228600" lvl="2" marL="1371600" marR="0" rtl="0" algn="l">
              <a:lnSpc>
                <a:spcPct val="115000"/>
              </a:lnSpc>
              <a:spcBef>
                <a:spcPts val="0"/>
              </a:spcBef>
              <a:spcAft>
                <a:spcPts val="1600"/>
              </a:spcAft>
            </a:pPr>
            <a:r>
              <a:rPr lang="en"/>
              <a:t>What is needed to reach this highest level?</a:t>
            </a:r>
          </a:p>
          <a:p>
            <a:pPr indent="-228600" lvl="2" marL="1371600" marR="0" rtl="0" algn="l">
              <a:lnSpc>
                <a:spcPct val="115000"/>
              </a:lnSpc>
              <a:spcBef>
                <a:spcPts val="0"/>
              </a:spcBef>
              <a:spcAft>
                <a:spcPts val="1600"/>
              </a:spcAft>
            </a:pPr>
            <a:r>
              <a:rPr lang="en"/>
              <a:t>Does it allow for a competitive robot that performs below the expected standards?</a:t>
            </a:r>
          </a:p>
          <a:p>
            <a:pPr indent="-228600" lvl="1" marL="914400" marR="0" rtl="0" algn="l">
              <a:lnSpc>
                <a:spcPct val="115000"/>
              </a:lnSpc>
              <a:spcBef>
                <a:spcPts val="0"/>
              </a:spcBef>
              <a:spcAft>
                <a:spcPts val="1600"/>
              </a:spcAft>
            </a:pPr>
            <a:r>
              <a:rPr lang="en"/>
              <a:t>Autonomous:</a:t>
            </a:r>
          </a:p>
          <a:p>
            <a:pPr indent="-228600" lvl="2" marL="1371600" marR="0" rtl="0" algn="l">
              <a:lnSpc>
                <a:spcPct val="115000"/>
              </a:lnSpc>
              <a:spcBef>
                <a:spcPts val="0"/>
              </a:spcBef>
              <a:spcAft>
                <a:spcPts val="1600"/>
              </a:spcAft>
            </a:pPr>
            <a:r>
              <a:rPr lang="en"/>
              <a:t>Can you acquire game pieces during this time?</a:t>
            </a:r>
          </a:p>
          <a:p>
            <a:pPr indent="-228600" lvl="2" marL="1371600" marR="0" rtl="0" algn="l">
              <a:lnSpc>
                <a:spcPct val="115000"/>
              </a:lnSpc>
              <a:spcBef>
                <a:spcPts val="0"/>
              </a:spcBef>
              <a:spcAft>
                <a:spcPts val="1600"/>
              </a:spcAft>
            </a:pPr>
            <a:r>
              <a:rPr lang="en"/>
              <a:t>Compare value between acquiring game pieces and completing auton</a:t>
            </a:r>
          </a:p>
          <a:p>
            <a:pPr indent="-228600" lvl="2" marL="1371600" rtl="0">
              <a:spcBef>
                <a:spcPts val="0"/>
              </a:spcBef>
            </a:pPr>
            <a:r>
              <a:rPr lang="en"/>
              <a:t>Consider options with lower risk when choosing between two strategies with similar point values</a:t>
            </a:r>
          </a:p>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317500" lvl="0" marL="457200" marR="0" rtl="0" algn="l">
              <a:lnSpc>
                <a:spcPct val="150000"/>
              </a:lnSpc>
              <a:spcBef>
                <a:spcPts val="0"/>
              </a:spcBef>
              <a:spcAft>
                <a:spcPts val="0"/>
              </a:spcAft>
              <a:buSzPct val="100000"/>
            </a:pPr>
            <a:r>
              <a:rPr lang="en" sz="1400"/>
              <a:t>List every single task which must be completed (acquire game piece, move across field, score game piece), and then brainstorm potential manipulators to complete each task</a:t>
            </a:r>
          </a:p>
          <a:p>
            <a:pPr indent="-317500" lvl="0" marL="457200" marR="0" rtl="0" algn="l">
              <a:lnSpc>
                <a:spcPct val="150000"/>
              </a:lnSpc>
              <a:spcBef>
                <a:spcPts val="0"/>
              </a:spcBef>
              <a:spcAft>
                <a:spcPts val="0"/>
              </a:spcAft>
              <a:buClr>
                <a:srgbClr val="FFE57F"/>
              </a:buClr>
              <a:buSzPct val="100000"/>
              <a:buFont typeface="Open Sans"/>
            </a:pPr>
            <a:r>
              <a:rPr lang="en" sz="1400"/>
              <a:t>Sketch out manipulators for each task on paper </a:t>
            </a:r>
          </a:p>
          <a:p>
            <a:pPr indent="-228600" lvl="1" marL="914400" marR="0" rtl="0" algn="l">
              <a:lnSpc>
                <a:spcPct val="150000"/>
              </a:lnSpc>
              <a:spcBef>
                <a:spcPts val="0"/>
              </a:spcBef>
              <a:spcAft>
                <a:spcPts val="0"/>
              </a:spcAft>
            </a:pPr>
            <a:r>
              <a:rPr lang="en"/>
              <a:t>Group together the most feasible ones to make a robot</a:t>
            </a:r>
          </a:p>
          <a:p>
            <a:pPr indent="-317500" lvl="0" marL="457200" marR="0" rtl="0" algn="l">
              <a:lnSpc>
                <a:spcPct val="150000"/>
              </a:lnSpc>
              <a:spcBef>
                <a:spcPts val="0"/>
              </a:spcBef>
              <a:spcAft>
                <a:spcPts val="0"/>
              </a:spcAft>
              <a:buSzPct val="100000"/>
            </a:pPr>
            <a:r>
              <a:rPr lang="en" sz="1400"/>
              <a:t>Look at game strategy and list which manipulators are being used</a:t>
            </a:r>
          </a:p>
          <a:p>
            <a:pPr indent="-228600" lvl="1" marL="914400" marR="0" rtl="0" algn="l">
              <a:lnSpc>
                <a:spcPct val="150000"/>
              </a:lnSpc>
              <a:spcBef>
                <a:spcPts val="0"/>
              </a:spcBef>
              <a:spcAft>
                <a:spcPts val="0"/>
              </a:spcAft>
            </a:pPr>
            <a:r>
              <a:rPr lang="en"/>
              <a:t>Consider the motion of each manipulator</a:t>
            </a:r>
          </a:p>
          <a:p>
            <a:pPr indent="-228600" lvl="2" marL="1371600" marR="0" rtl="0" algn="l">
              <a:lnSpc>
                <a:spcPct val="150000"/>
              </a:lnSpc>
              <a:spcBef>
                <a:spcPts val="0"/>
              </a:spcBef>
              <a:spcAft>
                <a:spcPts val="0"/>
              </a:spcAft>
            </a:pPr>
            <a:r>
              <a:rPr lang="en"/>
              <a:t>Will it fail under heavy load?</a:t>
            </a:r>
          </a:p>
          <a:p>
            <a:pPr indent="-228600" lvl="2" marL="1371600" marR="0" rtl="0" algn="l">
              <a:lnSpc>
                <a:spcPct val="150000"/>
              </a:lnSpc>
              <a:spcBef>
                <a:spcPts val="0"/>
              </a:spcBef>
              <a:spcAft>
                <a:spcPts val="0"/>
              </a:spcAft>
            </a:pPr>
            <a:r>
              <a:rPr lang="en"/>
              <a:t>Does it have to be overbuilt to work properly? Will it hit other objects?</a:t>
            </a:r>
          </a:p>
          <a:p>
            <a:pPr indent="-228600" lvl="2" marL="1371600" marR="0" rtl="0" algn="l">
              <a:lnSpc>
                <a:spcPct val="150000"/>
              </a:lnSpc>
              <a:spcBef>
                <a:spcPts val="0"/>
              </a:spcBef>
              <a:spcAft>
                <a:spcPts val="0"/>
              </a:spcAft>
            </a:pPr>
            <a:r>
              <a:rPr lang="en"/>
              <a:t>Does it require variable (slider) or digital motion (on/off)?</a:t>
            </a:r>
          </a:p>
          <a:p>
            <a:pPr indent="-317500" lvl="0" marL="457200" rtl="0">
              <a:spcBef>
                <a:spcPts val="0"/>
              </a:spcBef>
              <a:buSzPct val="100000"/>
            </a:pPr>
            <a:r>
              <a:rPr lang="en" sz="1400"/>
              <a:t>Choose the manipulator (or collection of manipulators) that is easiest to make/fortify, and which is the lightest</a:t>
            </a:r>
          </a:p>
        </p:txBody>
      </p:sp>
      <p:sp>
        <p:nvSpPr>
          <p:cNvPr id="144" name="Shape 144"/>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Manipulator Design</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315925"/>
            <a:ext cx="8520600" cy="831300"/>
          </a:xfrm>
          <a:prstGeom prst="rect">
            <a:avLst/>
          </a:prstGeom>
        </p:spPr>
        <p:txBody>
          <a:bodyPr anchorCtr="0" anchor="b" bIns="91425" lIns="91425" rIns="91425" tIns="91425">
            <a:noAutofit/>
          </a:bodyPr>
          <a:lstStyle/>
          <a:p>
            <a:pPr lvl="0" rtl="0">
              <a:spcBef>
                <a:spcPts val="0"/>
              </a:spcBef>
              <a:buNone/>
            </a:pPr>
            <a:r>
              <a:rPr lang="en"/>
              <a:t>Build Process </a:t>
            </a:r>
          </a:p>
        </p:txBody>
      </p:sp>
      <p:sp>
        <p:nvSpPr>
          <p:cNvPr id="150" name="Shape 150"/>
          <p:cNvSpPr txBox="1"/>
          <p:nvPr>
            <p:ph idx="1" type="body"/>
          </p:nvPr>
        </p:nvSpPr>
        <p:spPr>
          <a:xfrm>
            <a:off x="311700" y="1225225"/>
            <a:ext cx="8520600" cy="3354000"/>
          </a:xfrm>
          <a:prstGeom prst="rect">
            <a:avLst/>
          </a:prstGeom>
        </p:spPr>
        <p:txBody>
          <a:bodyPr anchorCtr="0" anchor="t" bIns="91425" lIns="91425" rIns="91425" tIns="91425">
            <a:noAutofit/>
          </a:bodyPr>
          <a:lstStyle/>
          <a:p>
            <a:pPr indent="-228600" lvl="0" marL="457200" rtl="0">
              <a:spcBef>
                <a:spcPts val="0"/>
              </a:spcBef>
            </a:pPr>
            <a:r>
              <a:rPr lang="en"/>
              <a:t>Brainstorm ideas for potential manipulators</a:t>
            </a:r>
          </a:p>
          <a:p>
            <a:pPr indent="-228600" lvl="0" marL="457200" rtl="0">
              <a:spcBef>
                <a:spcPts val="0"/>
              </a:spcBef>
            </a:pPr>
            <a:r>
              <a:rPr lang="en"/>
              <a:t>Design, build, and test prototypes</a:t>
            </a:r>
          </a:p>
          <a:p>
            <a:pPr indent="-228600" lvl="0" marL="457200" rtl="0">
              <a:spcBef>
                <a:spcPts val="0"/>
              </a:spcBef>
            </a:pPr>
            <a:r>
              <a:rPr lang="en"/>
              <a:t>Design first iteration of manipulators in CAD</a:t>
            </a:r>
          </a:p>
          <a:p>
            <a:pPr indent="-228600" lvl="0" marL="457200" rtl="0">
              <a:spcBef>
                <a:spcPts val="0"/>
              </a:spcBef>
            </a:pPr>
            <a:r>
              <a:rPr lang="en"/>
              <a:t>test, build future iterations based on test results (CAD each time)</a:t>
            </a:r>
          </a:p>
          <a:p>
            <a:pPr indent="-228600" lvl="0" marL="457200" rtl="0">
              <a:spcBef>
                <a:spcPts val="0"/>
              </a:spcBef>
            </a:pPr>
            <a:r>
              <a:rPr lang="en"/>
              <a:t>Send out parts for machining after finalizing design, CAD</a:t>
            </a:r>
          </a:p>
          <a:p>
            <a:pPr indent="-228600" lvl="0" marL="457200" rtl="0">
              <a:spcBef>
                <a:spcPts val="0"/>
              </a:spcBef>
            </a:pPr>
            <a:r>
              <a:rPr lang="en"/>
              <a:t>Assemble robot, continue to iterate designs where needed</a:t>
            </a:r>
          </a:p>
          <a:p>
            <a:pPr indent="-228600" lvl="0" marL="457200" rtl="0">
              <a:spcBef>
                <a:spcPts val="0"/>
              </a:spcBef>
            </a:pPr>
            <a:r>
              <a:rPr lang="en"/>
              <a:t>Assemble a second robot, making any necessary changes</a:t>
            </a:r>
          </a:p>
          <a:p>
            <a:pPr lvl="0" rtl="0">
              <a:spcBef>
                <a:spcPts val="0"/>
              </a:spcBef>
              <a:buNone/>
            </a:pPr>
            <a:r>
              <a:rPr lang="en"/>
              <a:t>Note: time must also be allocated for driver practice and testing code</a:t>
            </a: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